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93" r:id="rId36"/>
    <p:sldId id="294" r:id="rId37"/>
    <p:sldId id="296" r:id="rId38"/>
    <p:sldId id="297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14" r:id="rId48"/>
    <p:sldId id="315" r:id="rId49"/>
    <p:sldId id="316" r:id="rId50"/>
    <p:sldId id="307" r:id="rId51"/>
    <p:sldId id="308" r:id="rId52"/>
    <p:sldId id="309" r:id="rId53"/>
    <p:sldId id="311" r:id="rId54"/>
    <p:sldId id="312" r:id="rId55"/>
    <p:sldId id="313" r:id="rId5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FFCC"/>
    <a:srgbClr val="FFCCFF"/>
    <a:srgbClr val="FFFFFF"/>
    <a:srgbClr val="66FFFF"/>
    <a:srgbClr val="FF99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5508" autoAdjust="0"/>
  </p:normalViewPr>
  <p:slideViewPr>
    <p:cSldViewPr>
      <p:cViewPr varScale="1">
        <p:scale>
          <a:sx n="108" d="100"/>
          <a:sy n="108" d="100"/>
        </p:scale>
        <p:origin x="-16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zk-pk\&#1092;&#1080;&#1085;&#1072;&#1085;&#1089;&#1086;&#1074;&#1086;&#1077;%20&#1091;&#1087;&#1088;&#1072;&#1074;&#1083;&#1077;&#1085;&#1080;&#1077;%20(new)\&#1058;&#1086;&#1082;&#1072;&#1088;&#1077;&#1074;&#1072;%20&#1048;.&#1042;\&#1052;&#1086;&#1080;%20&#1076;&#1086;&#1082;&#1091;&#1084;&#1077;&#1085;&#1090;&#1099;\&#1082;%20&#1087;&#1088;&#1077;&#1079;&#1077;&#1085;&#1090;&#1072;&#1094;&#1080;&#108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Лист70!$C$14</c:f>
              <c:strCache>
                <c:ptCount val="1"/>
                <c:pt idx="0">
                  <c:v>Расходы, 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5925499759738129E-2"/>
                  <c:y val="-2.3720177679873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92549975973807E-2"/>
                  <c:y val="-3.7274564925514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073349591554705E-2"/>
                  <c:y val="-4.066316173692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Лист70!$D$13:$F$13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Лист70!$D$14:$F$14</c:f>
              <c:numCache>
                <c:formatCode>#,##0.0</c:formatCode>
                <c:ptCount val="3"/>
                <c:pt idx="0">
                  <c:v>35883.779773016628</c:v>
                </c:pt>
                <c:pt idx="1">
                  <c:v>40720.55006632927</c:v>
                </c:pt>
                <c:pt idx="2">
                  <c:v>48766.484576909628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7611904"/>
        <c:axId val="183841280"/>
        <c:axId val="250774784"/>
      </c:bar3DChart>
      <c:catAx>
        <c:axId val="24761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83841280"/>
        <c:crosses val="autoZero"/>
        <c:auto val="1"/>
        <c:lblAlgn val="ctr"/>
        <c:lblOffset val="100"/>
        <c:noMultiLvlLbl val="0"/>
      </c:catAx>
      <c:valAx>
        <c:axId val="18384128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47611904"/>
        <c:crosses val="autoZero"/>
        <c:crossBetween val="between"/>
      </c:valAx>
      <c:serAx>
        <c:axId val="250774784"/>
        <c:scaling>
          <c:orientation val="minMax"/>
        </c:scaling>
        <c:delete val="1"/>
        <c:axPos val="b"/>
        <c:majorTickMark val="out"/>
        <c:minorTickMark val="none"/>
        <c:tickLblPos val="nextTo"/>
        <c:crossAx val="183841280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explosion val="33"/>
          <c:dPt>
            <c:idx val="0"/>
            <c:bubble3D val="0"/>
            <c:explosion val="23"/>
            <c:spPr>
              <a:solidFill>
                <a:srgbClr val="FFCC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Лист32!$D$8:$D$9</c:f>
              <c:numCache>
                <c:formatCode>#,##0.0</c:formatCode>
                <c:ptCount val="2"/>
                <c:pt idx="0">
                  <c:v>184393.1</c:v>
                </c:pt>
                <c:pt idx="1">
                  <c:v>656.7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FFCCCC"/>
            </a:solidFill>
          </c:spPr>
          <c:explosion val="2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FCC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3403973632559343E-3"/>
                  <c:y val="-0.29296663115862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Лист3!$B$2:$B$3</c:f>
              <c:numCache>
                <c:formatCode>#,##0.0</c:formatCode>
                <c:ptCount val="2"/>
                <c:pt idx="0" formatCode="General">
                  <c:v>411.7</c:v>
                </c:pt>
                <c:pt idx="1">
                  <c:v>276349.89999999997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507692432697427E-2"/>
          <c:y val="7.6811476966580611E-2"/>
          <c:w val="0.51344719933336158"/>
          <c:h val="0.80314584387742927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24"/>
          <c:dPt>
            <c:idx val="0"/>
            <c:bubble3D val="0"/>
            <c:spPr>
              <a:solidFill>
                <a:srgbClr val="FFCCCC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2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Lbl>
              <c:idx val="0"/>
              <c:layout>
                <c:manualLayout>
                  <c:x val="-0.1436287914832072"/>
                  <c:y val="2.374251713589505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34,2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847226598365723E-2"/>
                  <c:y val="4.9735602793975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64,3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'2018'!$F$4:$F$6</c:f>
              <c:strCache>
                <c:ptCount val="3"/>
                <c:pt idx="0">
                  <c:v>Налоговые  доходы </c:v>
                </c:pt>
                <c:pt idx="1">
                  <c:v>Неналоговые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'2018'!$G$4:$G$6</c:f>
              <c:numCache>
                <c:formatCode>0.0</c:formatCode>
                <c:ptCount val="3"/>
                <c:pt idx="0">
                  <c:v>34.216320253990233</c:v>
                </c:pt>
                <c:pt idx="1">
                  <c:v>1.1000000000000001</c:v>
                </c:pt>
                <c:pt idx="2">
                  <c:v>64.287863801897458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4864099302395078"/>
          <c:y val="0.76790343008110418"/>
          <c:w val="0.7137700458720152"/>
          <c:h val="0.2320965699188958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555555555555552"/>
          <c:y val="9.8911018433849238E-2"/>
          <c:w val="0.54441797900262467"/>
          <c:h val="0.84046217086990327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25"/>
          <c:dPt>
            <c:idx val="0"/>
            <c:bubble3D val="0"/>
            <c:spPr>
              <a:solidFill>
                <a:srgbClr val="FFCCCC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2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="1" smtClean="0">
                        <a:latin typeface="Times New Roman" pitchFamily="18" charset="0"/>
                        <a:cs typeface="Times New Roman" pitchFamily="18" charset="0"/>
                      </a:rPr>
                      <a:t>34,3</a:t>
                    </a:r>
                    <a:r>
                      <a:rPr lang="ru-RU" sz="1800" b="1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 smtClean="0">
                        <a:latin typeface="Times New Roman" pitchFamily="18" charset="0"/>
                        <a:cs typeface="Times New Roman" pitchFamily="18" charset="0"/>
                      </a:rPr>
                      <a:t>1,6</a:t>
                    </a:r>
                    <a:r>
                      <a:rPr lang="ru-RU" sz="1800" b="1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b="1" smtClean="0">
                        <a:latin typeface="Times New Roman" pitchFamily="18" charset="0"/>
                        <a:cs typeface="Times New Roman" pitchFamily="18" charset="0"/>
                      </a:rPr>
                      <a:t>64,1</a:t>
                    </a:r>
                    <a:r>
                      <a:rPr lang="ru-RU" sz="1800" b="1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Лист21!$C$36:$C$38</c:f>
              <c:strCache>
                <c:ptCount val="3"/>
                <c:pt idx="0">
                  <c:v>Налоговые  доходы </c:v>
                </c:pt>
                <c:pt idx="1">
                  <c:v>Неналоговые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Лист21!$D$36:$D$38</c:f>
              <c:numCache>
                <c:formatCode>0.0</c:formatCode>
                <c:ptCount val="3"/>
                <c:pt idx="0">
                  <c:v>34.276087499647517</c:v>
                </c:pt>
                <c:pt idx="1">
                  <c:v>1.592769662369766</c:v>
                </c:pt>
                <c:pt idx="2">
                  <c:v>64.131142837982708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844055118110236"/>
          <c:y val="0.77007661541879957"/>
          <c:w val="0.67670559930008745"/>
          <c:h val="0.2104902874039636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Доходы</a:t>
            </a:r>
            <a:endParaRPr lang="ru-RU" dirty="0">
              <a:latin typeface="Calibri" pitchFamily="34" charset="0"/>
              <a:cs typeface="Calibri" pitchFamily="34" charset="0"/>
            </a:endParaRPr>
          </a:p>
        </c:rich>
      </c:tx>
      <c:layout/>
      <c:overlay val="0"/>
    </c:title>
    <c:autoTitleDeleted val="0"/>
    <c:view3D>
      <c:rotX val="15"/>
      <c:rotY val="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bevelT/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'ис дох'!$B$7:$C$7</c:f>
              <c:strCache>
                <c:ptCount val="1"/>
                <c:pt idx="0">
                  <c:v>Доходы, рублей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8476783002946733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836065833954959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836198094391506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 дох'!$D$6:$F$6</c:f>
              <c:strCache>
                <c:ptCount val="3"/>
                <c:pt idx="0">
                  <c:v>2022 год </c:v>
                </c:pt>
                <c:pt idx="1">
                  <c:v>2023 год </c:v>
                </c:pt>
                <c:pt idx="2">
                  <c:v>2024 год</c:v>
                </c:pt>
              </c:strCache>
            </c:strRef>
          </c:cat>
          <c:val>
            <c:numRef>
              <c:f>'ис дох'!$D$7:$F$7</c:f>
              <c:numCache>
                <c:formatCode>#,##0.0</c:formatCode>
                <c:ptCount val="3"/>
                <c:pt idx="0">
                  <c:v>35806.430807173259</c:v>
                </c:pt>
                <c:pt idx="1">
                  <c:v>40527.891182808067</c:v>
                </c:pt>
                <c:pt idx="2">
                  <c:v>49163.961663624708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7721856"/>
        <c:axId val="131088384"/>
        <c:axId val="279369600"/>
      </c:bar3DChart>
      <c:catAx>
        <c:axId val="297721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31088384"/>
        <c:crosses val="autoZero"/>
        <c:auto val="1"/>
        <c:lblAlgn val="ctr"/>
        <c:lblOffset val="100"/>
        <c:noMultiLvlLbl val="0"/>
      </c:catAx>
      <c:valAx>
        <c:axId val="1310883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97721856"/>
        <c:crosses val="autoZero"/>
        <c:crossBetween val="between"/>
      </c:valAx>
      <c:serAx>
        <c:axId val="279369600"/>
        <c:scaling>
          <c:orientation val="minMax"/>
        </c:scaling>
        <c:delete val="1"/>
        <c:axPos val="b"/>
        <c:majorTickMark val="out"/>
        <c:minorTickMark val="none"/>
        <c:tickLblPos val="nextTo"/>
        <c:crossAx val="131088384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ru-RU"/>
        </a:p>
      </c:txPr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'ис дох'!$B$20:$C$20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CFFC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7777777777777779E-3"/>
                  <c:y val="-4.629629629629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555555555555046E-3"/>
                  <c:y val="-4.6296660834062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8798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 дох'!$D$19:$F$19</c:f>
              <c:strCache>
                <c:ptCount val="3"/>
                <c:pt idx="0">
                  <c:v>2022 год </c:v>
                </c:pt>
                <c:pt idx="1">
                  <c:v>2023 год </c:v>
                </c:pt>
                <c:pt idx="2">
                  <c:v>2024 год</c:v>
                </c:pt>
              </c:strCache>
            </c:strRef>
          </c:cat>
          <c:val>
            <c:numRef>
              <c:f>'ис дох'!$D$20:$F$20</c:f>
              <c:numCache>
                <c:formatCode>#,##0.0</c:formatCode>
                <c:ptCount val="3"/>
                <c:pt idx="0">
                  <c:v>13021.704583681934</c:v>
                </c:pt>
                <c:pt idx="1">
                  <c:v>14473.37585231194</c:v>
                </c:pt>
                <c:pt idx="2">
                  <c:v>17634.553202982406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7722368"/>
        <c:axId val="131090688"/>
        <c:axId val="183919872"/>
      </c:bar3DChart>
      <c:catAx>
        <c:axId val="297722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31090688"/>
        <c:crosses val="autoZero"/>
        <c:auto val="1"/>
        <c:lblAlgn val="ctr"/>
        <c:lblOffset val="100"/>
        <c:noMultiLvlLbl val="0"/>
      </c:catAx>
      <c:valAx>
        <c:axId val="1310906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97722368"/>
        <c:crosses val="autoZero"/>
        <c:crossBetween val="between"/>
      </c:valAx>
      <c:serAx>
        <c:axId val="183919872"/>
        <c:scaling>
          <c:orientation val="minMax"/>
        </c:scaling>
        <c:delete val="1"/>
        <c:axPos val="b"/>
        <c:majorTickMark val="out"/>
        <c:minorTickMark val="none"/>
        <c:tickLblPos val="nextTo"/>
        <c:crossAx val="131090688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ru-RU"/>
        </a:p>
      </c:txPr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'ис дох'!$B$13:$C$13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CCC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7777777777777779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555555555555558E-3"/>
                  <c:y val="-2.3148148148148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7779E-3"/>
                  <c:y val="-1.851851851851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 дох'!$D$12:$F$12</c:f>
              <c:strCache>
                <c:ptCount val="3"/>
                <c:pt idx="0">
                  <c:v>2022 год </c:v>
                </c:pt>
                <c:pt idx="1">
                  <c:v>2023 год </c:v>
                </c:pt>
                <c:pt idx="2">
                  <c:v>2024 год</c:v>
                </c:pt>
              </c:strCache>
            </c:strRef>
          </c:cat>
          <c:val>
            <c:numRef>
              <c:f>'ис дох'!$D$13:$F$13</c:f>
              <c:numCache>
                <c:formatCode>#,##0.0</c:formatCode>
                <c:ptCount val="3"/>
                <c:pt idx="0">
                  <c:v>22784.726223491325</c:v>
                </c:pt>
                <c:pt idx="1">
                  <c:v>26054.515330496128</c:v>
                </c:pt>
                <c:pt idx="2">
                  <c:v>31529.408460642306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9006464"/>
        <c:axId val="131092416"/>
        <c:axId val="183920512"/>
      </c:bar3DChart>
      <c:catAx>
        <c:axId val="299006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31092416"/>
        <c:crosses val="autoZero"/>
        <c:auto val="1"/>
        <c:lblAlgn val="ctr"/>
        <c:lblOffset val="100"/>
        <c:noMultiLvlLbl val="0"/>
      </c:catAx>
      <c:valAx>
        <c:axId val="13109241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99006464"/>
        <c:crosses val="autoZero"/>
        <c:crossBetween val="between"/>
      </c:valAx>
      <c:serAx>
        <c:axId val="183920512"/>
        <c:scaling>
          <c:orientation val="minMax"/>
        </c:scaling>
        <c:delete val="1"/>
        <c:axPos val="b"/>
        <c:majorTickMark val="out"/>
        <c:minorTickMark val="none"/>
        <c:tickLblPos val="nextTo"/>
        <c:crossAx val="131092416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7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9"/>
            <c:bubble3D val="0"/>
            <c:spPr>
              <a:solidFill>
                <a:srgbClr val="7030A0"/>
              </a:solidFill>
            </c:spPr>
          </c:dPt>
          <c:dLbls>
            <c:dLbl>
              <c:idx val="4"/>
              <c:layout>
                <c:manualLayout>
                  <c:x val="-0.11265571074858255"/>
                  <c:y val="-0.127279112055667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1458810569992532"/>
                  <c:y val="3.79671572031353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3989524533095579"/>
                  <c:y val="-6.55418185729919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Лист12!$B$8:$B$17</c:f>
              <c:strCache>
                <c:ptCount val="10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 </c:v>
                </c:pt>
                <c:pt idx="4">
                  <c:v>Жилищно-коммунальное хозяйство </c:v>
                </c:pt>
                <c:pt idx="5">
                  <c:v>Образование </c:v>
                </c:pt>
                <c:pt idx="6">
                  <c:v>Культура и кинематография</c:v>
                </c:pt>
                <c:pt idx="7">
                  <c:v>Социальная политика 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Лист12!$C$8:$C$17</c:f>
              <c:numCache>
                <c:formatCode>0.0</c:formatCode>
                <c:ptCount val="10"/>
                <c:pt idx="0">
                  <c:v>12.903634752330753</c:v>
                </c:pt>
                <c:pt idx="1">
                  <c:v>0.12596894517910182</c:v>
                </c:pt>
                <c:pt idx="2">
                  <c:v>3.4</c:v>
                </c:pt>
                <c:pt idx="3">
                  <c:v>7.9429396273583945</c:v>
                </c:pt>
                <c:pt idx="4">
                  <c:v>13.263903228074664</c:v>
                </c:pt>
                <c:pt idx="5">
                  <c:v>46.899682007845769</c:v>
                </c:pt>
                <c:pt idx="6">
                  <c:v>12.169998432057318</c:v>
                </c:pt>
                <c:pt idx="7">
                  <c:v>2.3834480676121732</c:v>
                </c:pt>
                <c:pt idx="8">
                  <c:v>0.58670838503735157</c:v>
                </c:pt>
                <c:pt idx="9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25"/>
          <c:dPt>
            <c:idx val="1"/>
            <c:bubble3D val="0"/>
            <c:spPr>
              <a:solidFill>
                <a:srgbClr val="FFCCCC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numFmt formatCode="0.0%" sourceLinked="0"/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Лист28!$B$4:$B$10</c:f>
              <c:strCache>
                <c:ptCount val="7"/>
                <c:pt idx="0">
                  <c:v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 - 19,5%</c:v>
                </c:pt>
                <c:pt idx="1">
                  <c:v>Закупка товаров, работ и услуг для обеспечения государственных (муниципальных) нужд - 14,2%</c:v>
                </c:pt>
                <c:pt idx="2">
                  <c:v>Социальное обеспечение и иные выплаты населению - 1,2%</c:v>
                </c:pt>
                <c:pt idx="3">
                  <c:v>Капитальные вложения в объекты государственной (муниципальной) собственности - 4,5%</c:v>
                </c:pt>
                <c:pt idx="4">
                  <c:v>Предоставление субсидий бюджетным, автономным учреждениям и иным некоммерческим организациям - 54,2%</c:v>
                </c:pt>
                <c:pt idx="5">
                  <c:v>Обслуживание государственного (муниципального) долга - 0%</c:v>
                </c:pt>
                <c:pt idx="6">
                  <c:v>Иные бюджетные ассигнования - 6,4%</c:v>
                </c:pt>
              </c:strCache>
            </c:strRef>
          </c:cat>
          <c:val>
            <c:numRef>
              <c:f>Лист28!$C$4:$C$10</c:f>
              <c:numCache>
                <c:formatCode>0.0</c:formatCode>
                <c:ptCount val="7"/>
                <c:pt idx="0">
                  <c:v>19.473123479587318</c:v>
                </c:pt>
                <c:pt idx="1">
                  <c:v>14.208809671905005</c:v>
                </c:pt>
                <c:pt idx="2">
                  <c:v>1.1694670515837216</c:v>
                </c:pt>
                <c:pt idx="3">
                  <c:v>4.542367380039444</c:v>
                </c:pt>
                <c:pt idx="4">
                  <c:v>54.241133658394098</c:v>
                </c:pt>
                <c:pt idx="5">
                  <c:v>4.5389910077810246E-4</c:v>
                </c:pt>
                <c:pt idx="6">
                  <c:v>6.3646448593896228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969631975048045"/>
          <c:y val="0.11665207126445627"/>
          <c:w val="0.3803036802495196"/>
          <c:h val="0.87220292719014825"/>
        </c:manualLayout>
      </c:layout>
      <c:overlay val="0"/>
      <c:txPr>
        <a:bodyPr/>
        <a:lstStyle/>
        <a:p>
          <a:pPr>
            <a:defRPr sz="1050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CC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9.7452085702061472E-2"/>
                  <c:y val="-0.1857610094709946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2487598895630979E-2"/>
                  <c:y val="-7.6164716755997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Лист37!$D$14:$D$16</c:f>
              <c:strCache>
                <c:ptCount val="3"/>
                <c:pt idx="0">
                  <c:v>Расходы за счет областного бюджета</c:v>
                </c:pt>
                <c:pt idx="1">
                  <c:v>Расходы за счет бюджета муниципального округа</c:v>
                </c:pt>
                <c:pt idx="2">
                  <c:v>Расходы за счет федерального бюджета</c:v>
                </c:pt>
              </c:strCache>
            </c:strRef>
          </c:cat>
          <c:val>
            <c:numRef>
              <c:f>Лист37!$E$14:$E$16</c:f>
              <c:numCache>
                <c:formatCode>0.0</c:formatCode>
                <c:ptCount val="3"/>
                <c:pt idx="0">
                  <c:v>60.228368843698078</c:v>
                </c:pt>
                <c:pt idx="1">
                  <c:v>35.191808604836154</c:v>
                </c:pt>
                <c:pt idx="2">
                  <c:v>4.5798225514657629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B73F9-66F1-4C6E-8041-3891F487AFD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348084-7F2E-4EC4-8A6F-320F40502BA1}">
      <dgm:prSet phldrT="[Текст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20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Межбюджетные трансферты - </a:t>
          </a:r>
          <a:r>
            <a:rPr lang="ru-RU" altLang="ru-RU" sz="2000" b="0" i="0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это 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r>
            <a:rPr lang="ru-RU" altLang="ru-RU" sz="2000" b="1" i="1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.</a:t>
          </a:r>
          <a:endParaRPr lang="ru-RU" sz="2000" b="1" i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37ED344-713F-4FF7-B240-E2256F85DF80}" type="parTrans" cxnId="{D3D17572-2296-47BC-BA4F-982E1FE85ADE}">
      <dgm:prSet/>
      <dgm:spPr/>
      <dgm:t>
        <a:bodyPr/>
        <a:lstStyle/>
        <a:p>
          <a:endParaRPr lang="ru-RU"/>
        </a:p>
      </dgm:t>
    </dgm:pt>
    <dgm:pt modelId="{46A210F8-DAEE-4989-9A20-D598AADD934F}" type="sibTrans" cxnId="{D3D17572-2296-47BC-BA4F-982E1FE85ADE}">
      <dgm:prSet/>
      <dgm:spPr/>
      <dgm:t>
        <a:bodyPr/>
        <a:lstStyle/>
        <a:p>
          <a:endParaRPr lang="ru-RU"/>
        </a:p>
      </dgm:t>
    </dgm:pt>
    <dgm:pt modelId="{5D8CB58D-C74E-4DB9-85B8-A527D049B510}">
      <dgm:prSet phldrT="[Текст]" custT="1"/>
      <dgm:spPr>
        <a:solidFill>
          <a:srgbClr val="F8E3BE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</a:pPr>
          <a:r>
            <a:rPr lang="ru-RU" sz="18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Дотации – </a:t>
          </a:r>
          <a:r>
            <a:rPr lang="ru-RU" sz="1800" b="0" i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предоставляются без конкретной цели их использования</a:t>
          </a:r>
          <a:endParaRPr lang="ru-RU" sz="1800" b="1" i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037DA05-70A6-48D8-B6C8-78828CB8ACA7}" type="parTrans" cxnId="{9B9A19DF-67AF-4DB5-955B-9C3F817A38CB}">
      <dgm:prSet/>
      <dgm:spPr/>
      <dgm:t>
        <a:bodyPr/>
        <a:lstStyle/>
        <a:p>
          <a:endParaRPr lang="ru-RU"/>
        </a:p>
      </dgm:t>
    </dgm:pt>
    <dgm:pt modelId="{A2FED3B0-8B9C-4893-94CB-014EDBA7D971}" type="sibTrans" cxnId="{9B9A19DF-67AF-4DB5-955B-9C3F817A38CB}">
      <dgm:prSet/>
      <dgm:spPr/>
      <dgm:t>
        <a:bodyPr/>
        <a:lstStyle/>
        <a:p>
          <a:endParaRPr lang="ru-RU"/>
        </a:p>
      </dgm:t>
    </dgm:pt>
    <dgm:pt modelId="{8CDC40A9-234D-43A4-94C7-888DD8BC1074}">
      <dgm:prSet phldrT="[Текст]" custT="1"/>
      <dgm:spPr>
        <a:solidFill>
          <a:srgbClr val="F8E3BE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Субвенции – </a:t>
          </a:r>
          <a:r>
            <a:rPr lang="ru-RU" sz="1800" b="0" i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предоставляются на финансирование «переданных» другим публично-правовым образованиям полномочий</a:t>
          </a:r>
        </a:p>
      </dgm:t>
    </dgm:pt>
    <dgm:pt modelId="{D624FEE9-E4B0-4EDE-BBF9-FF521B0973F7}" type="parTrans" cxnId="{D9D1C749-D0B6-4E7F-A271-35976208BAE7}">
      <dgm:prSet/>
      <dgm:spPr/>
      <dgm:t>
        <a:bodyPr/>
        <a:lstStyle/>
        <a:p>
          <a:endParaRPr lang="ru-RU"/>
        </a:p>
      </dgm:t>
    </dgm:pt>
    <dgm:pt modelId="{FD875354-6108-4109-A622-7108F23F939A}" type="sibTrans" cxnId="{D9D1C749-D0B6-4E7F-A271-35976208BAE7}">
      <dgm:prSet/>
      <dgm:spPr/>
      <dgm:t>
        <a:bodyPr/>
        <a:lstStyle/>
        <a:p>
          <a:endParaRPr lang="ru-RU"/>
        </a:p>
      </dgm:t>
    </dgm:pt>
    <dgm:pt modelId="{2F8353DA-14A8-4F80-93FA-C4CA1AB83878}">
      <dgm:prSet phldrT="[Текст]" custT="1"/>
      <dgm:spPr>
        <a:solidFill>
          <a:srgbClr val="F8E3BE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Субсидии и иные межбюджетные трансферты – </a:t>
          </a:r>
          <a:r>
            <a:rPr lang="ru-RU" sz="1800" b="0" i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предоставляются на определенные цели</a:t>
          </a:r>
          <a:endParaRPr lang="ru-RU" sz="1800" b="1" i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5081722-9F62-4AD1-B520-A7CC97017EDE}" type="parTrans" cxnId="{0761A9A4-A6A3-4CC6-BACA-5DD8144495E6}">
      <dgm:prSet/>
      <dgm:spPr/>
      <dgm:t>
        <a:bodyPr/>
        <a:lstStyle/>
        <a:p>
          <a:endParaRPr lang="ru-RU"/>
        </a:p>
      </dgm:t>
    </dgm:pt>
    <dgm:pt modelId="{108311D7-BDF6-4DAE-9A02-573D61642E28}" type="sibTrans" cxnId="{0761A9A4-A6A3-4CC6-BACA-5DD8144495E6}">
      <dgm:prSet/>
      <dgm:spPr/>
      <dgm:t>
        <a:bodyPr/>
        <a:lstStyle/>
        <a:p>
          <a:endParaRPr lang="ru-RU"/>
        </a:p>
      </dgm:t>
    </dgm:pt>
    <dgm:pt modelId="{96CAD508-B153-4FC4-9FD6-155CA6779B91}" type="pres">
      <dgm:prSet presAssocID="{2C1B73F9-66F1-4C6E-8041-3891F487AF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84E19B-6C2E-4E63-96F3-D9E75E4FA21D}" type="pres">
      <dgm:prSet presAssocID="{D3348084-7F2E-4EC4-8A6F-320F40502BA1}" presName="hierRoot1" presStyleCnt="0">
        <dgm:presLayoutVars>
          <dgm:hierBranch val="init"/>
        </dgm:presLayoutVars>
      </dgm:prSet>
      <dgm:spPr/>
    </dgm:pt>
    <dgm:pt modelId="{637F0429-CD20-48E2-8A83-21339BC9317A}" type="pres">
      <dgm:prSet presAssocID="{D3348084-7F2E-4EC4-8A6F-320F40502BA1}" presName="rootComposite1" presStyleCnt="0"/>
      <dgm:spPr/>
    </dgm:pt>
    <dgm:pt modelId="{A79F0D7E-828F-40CF-8D96-CB5035325E56}" type="pres">
      <dgm:prSet presAssocID="{D3348084-7F2E-4EC4-8A6F-320F40502BA1}" presName="rootText1" presStyleLbl="node0" presStyleIdx="0" presStyleCnt="1" custScaleX="392310" custScaleY="148592" custLinFactNeighborX="590" custLinFactNeighborY="-41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59769C-6B30-4243-8C7A-49F762D44E6C}" type="pres">
      <dgm:prSet presAssocID="{D3348084-7F2E-4EC4-8A6F-320F40502BA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376CCBF-4D6E-4E46-9196-49484A22CC5B}" type="pres">
      <dgm:prSet presAssocID="{D3348084-7F2E-4EC4-8A6F-320F40502BA1}" presName="hierChild2" presStyleCnt="0"/>
      <dgm:spPr/>
    </dgm:pt>
    <dgm:pt modelId="{EC195C0A-839E-412A-9249-8645F36ACA0F}" type="pres">
      <dgm:prSet presAssocID="{7037DA05-70A6-48D8-B6C8-78828CB8ACA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F5FFC8E5-1307-4B0B-A544-89BE3E8182D4}" type="pres">
      <dgm:prSet presAssocID="{5D8CB58D-C74E-4DB9-85B8-A527D049B510}" presName="hierRoot2" presStyleCnt="0">
        <dgm:presLayoutVars>
          <dgm:hierBranch val="init"/>
        </dgm:presLayoutVars>
      </dgm:prSet>
      <dgm:spPr/>
    </dgm:pt>
    <dgm:pt modelId="{C844E1AF-FCBA-4076-9298-60BAA35D7FA2}" type="pres">
      <dgm:prSet presAssocID="{5D8CB58D-C74E-4DB9-85B8-A527D049B510}" presName="rootComposite" presStyleCnt="0"/>
      <dgm:spPr/>
    </dgm:pt>
    <dgm:pt modelId="{DE9FFC1D-18D3-4A66-BCD0-867CBDB76287}" type="pres">
      <dgm:prSet presAssocID="{5D8CB58D-C74E-4DB9-85B8-A527D049B510}" presName="rootText" presStyleLbl="node2" presStyleIdx="0" presStyleCnt="3" custScaleX="120943" custScaleY="193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DE60D2-2163-4DD4-BEFA-0B005120D671}" type="pres">
      <dgm:prSet presAssocID="{5D8CB58D-C74E-4DB9-85B8-A527D049B510}" presName="rootConnector" presStyleLbl="node2" presStyleIdx="0" presStyleCnt="3"/>
      <dgm:spPr/>
      <dgm:t>
        <a:bodyPr/>
        <a:lstStyle/>
        <a:p>
          <a:endParaRPr lang="ru-RU"/>
        </a:p>
      </dgm:t>
    </dgm:pt>
    <dgm:pt modelId="{0B3A03FA-8619-47E3-8F3F-AF49F6A537EC}" type="pres">
      <dgm:prSet presAssocID="{5D8CB58D-C74E-4DB9-85B8-A527D049B510}" presName="hierChild4" presStyleCnt="0"/>
      <dgm:spPr/>
    </dgm:pt>
    <dgm:pt modelId="{63AB1467-9B3A-4D48-AD66-CBDBBF9FE0D6}" type="pres">
      <dgm:prSet presAssocID="{5D8CB58D-C74E-4DB9-85B8-A527D049B510}" presName="hierChild5" presStyleCnt="0"/>
      <dgm:spPr/>
    </dgm:pt>
    <dgm:pt modelId="{D490AF61-CB76-4C3D-AF1C-CC8E1FA788C8}" type="pres">
      <dgm:prSet presAssocID="{D624FEE9-E4B0-4EDE-BBF9-FF521B0973F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7446E6C-9755-41B5-AD4C-E2029BA2D8E7}" type="pres">
      <dgm:prSet presAssocID="{8CDC40A9-234D-43A4-94C7-888DD8BC1074}" presName="hierRoot2" presStyleCnt="0">
        <dgm:presLayoutVars>
          <dgm:hierBranch val="init"/>
        </dgm:presLayoutVars>
      </dgm:prSet>
      <dgm:spPr/>
    </dgm:pt>
    <dgm:pt modelId="{FC3712DF-623D-4ECE-A8F1-0269AB7952F1}" type="pres">
      <dgm:prSet presAssocID="{8CDC40A9-234D-43A4-94C7-888DD8BC1074}" presName="rootComposite" presStyleCnt="0"/>
      <dgm:spPr/>
    </dgm:pt>
    <dgm:pt modelId="{1D1E3660-9BCA-455D-84DF-907A4D50E450}" type="pres">
      <dgm:prSet presAssocID="{8CDC40A9-234D-43A4-94C7-888DD8BC1074}" presName="rootText" presStyleLbl="node2" presStyleIdx="1" presStyleCnt="3" custScaleX="142345" custScaleY="190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F5EED1-A868-4BBD-B139-40ED11FCC827}" type="pres">
      <dgm:prSet presAssocID="{8CDC40A9-234D-43A4-94C7-888DD8BC1074}" presName="rootConnector" presStyleLbl="node2" presStyleIdx="1" presStyleCnt="3"/>
      <dgm:spPr/>
      <dgm:t>
        <a:bodyPr/>
        <a:lstStyle/>
        <a:p>
          <a:endParaRPr lang="ru-RU"/>
        </a:p>
      </dgm:t>
    </dgm:pt>
    <dgm:pt modelId="{45485C19-922D-4C0A-9319-EDAE2BDF97D5}" type="pres">
      <dgm:prSet presAssocID="{8CDC40A9-234D-43A4-94C7-888DD8BC1074}" presName="hierChild4" presStyleCnt="0"/>
      <dgm:spPr/>
    </dgm:pt>
    <dgm:pt modelId="{BDF37EED-9F73-4630-8E27-8D2A06A81027}" type="pres">
      <dgm:prSet presAssocID="{8CDC40A9-234D-43A4-94C7-888DD8BC1074}" presName="hierChild5" presStyleCnt="0"/>
      <dgm:spPr/>
    </dgm:pt>
    <dgm:pt modelId="{B8ADF916-D99A-4C1A-934F-3A367D09FEAD}" type="pres">
      <dgm:prSet presAssocID="{B5081722-9F62-4AD1-B520-A7CC97017ED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4CF11E2-FF4C-4BFC-A62B-239599457334}" type="pres">
      <dgm:prSet presAssocID="{2F8353DA-14A8-4F80-93FA-C4CA1AB83878}" presName="hierRoot2" presStyleCnt="0">
        <dgm:presLayoutVars>
          <dgm:hierBranch val="init"/>
        </dgm:presLayoutVars>
      </dgm:prSet>
      <dgm:spPr/>
    </dgm:pt>
    <dgm:pt modelId="{4542BF75-BD2E-4A28-95D4-2B6633C9B6DC}" type="pres">
      <dgm:prSet presAssocID="{2F8353DA-14A8-4F80-93FA-C4CA1AB83878}" presName="rootComposite" presStyleCnt="0"/>
      <dgm:spPr/>
    </dgm:pt>
    <dgm:pt modelId="{8CC6FCFD-F62A-4FC4-B108-A2EF0F5F9CC5}" type="pres">
      <dgm:prSet presAssocID="{2F8353DA-14A8-4F80-93FA-C4CA1AB83878}" presName="rootText" presStyleLbl="node2" presStyleIdx="2" presStyleCnt="3" custScaleX="127587" custScaleY="193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106503-C359-44ED-B4EE-CA609EB854CC}" type="pres">
      <dgm:prSet presAssocID="{2F8353DA-14A8-4F80-93FA-C4CA1AB83878}" presName="rootConnector" presStyleLbl="node2" presStyleIdx="2" presStyleCnt="3"/>
      <dgm:spPr/>
      <dgm:t>
        <a:bodyPr/>
        <a:lstStyle/>
        <a:p>
          <a:endParaRPr lang="ru-RU"/>
        </a:p>
      </dgm:t>
    </dgm:pt>
    <dgm:pt modelId="{2CD6A55B-6A2C-4EA7-A843-12EC57BA4DA5}" type="pres">
      <dgm:prSet presAssocID="{2F8353DA-14A8-4F80-93FA-C4CA1AB83878}" presName="hierChild4" presStyleCnt="0"/>
      <dgm:spPr/>
    </dgm:pt>
    <dgm:pt modelId="{9F1A2FFB-9CD8-4E01-8DF2-D957397D020C}" type="pres">
      <dgm:prSet presAssocID="{2F8353DA-14A8-4F80-93FA-C4CA1AB83878}" presName="hierChild5" presStyleCnt="0"/>
      <dgm:spPr/>
    </dgm:pt>
    <dgm:pt modelId="{EEE421C0-C6C8-459D-9B39-2BBA038D6C9E}" type="pres">
      <dgm:prSet presAssocID="{D3348084-7F2E-4EC4-8A6F-320F40502BA1}" presName="hierChild3" presStyleCnt="0"/>
      <dgm:spPr/>
    </dgm:pt>
  </dgm:ptLst>
  <dgm:cxnLst>
    <dgm:cxn modelId="{9B9A19DF-67AF-4DB5-955B-9C3F817A38CB}" srcId="{D3348084-7F2E-4EC4-8A6F-320F40502BA1}" destId="{5D8CB58D-C74E-4DB9-85B8-A527D049B510}" srcOrd="0" destOrd="0" parTransId="{7037DA05-70A6-48D8-B6C8-78828CB8ACA7}" sibTransId="{A2FED3B0-8B9C-4893-94CB-014EDBA7D971}"/>
    <dgm:cxn modelId="{8301D03E-1779-4FE3-8B21-39E50FEC795F}" type="presOf" srcId="{8CDC40A9-234D-43A4-94C7-888DD8BC1074}" destId="{1D1E3660-9BCA-455D-84DF-907A4D50E450}" srcOrd="0" destOrd="0" presId="urn:microsoft.com/office/officeart/2005/8/layout/orgChart1"/>
    <dgm:cxn modelId="{A6D30827-4A63-4E14-A1E7-CC408F410193}" type="presOf" srcId="{2C1B73F9-66F1-4C6E-8041-3891F487AFD4}" destId="{96CAD508-B153-4FC4-9FD6-155CA6779B91}" srcOrd="0" destOrd="0" presId="urn:microsoft.com/office/officeart/2005/8/layout/orgChart1"/>
    <dgm:cxn modelId="{D3D17572-2296-47BC-BA4F-982E1FE85ADE}" srcId="{2C1B73F9-66F1-4C6E-8041-3891F487AFD4}" destId="{D3348084-7F2E-4EC4-8A6F-320F40502BA1}" srcOrd="0" destOrd="0" parTransId="{837ED344-713F-4FF7-B240-E2256F85DF80}" sibTransId="{46A210F8-DAEE-4989-9A20-D598AADD934F}"/>
    <dgm:cxn modelId="{927D7315-F53D-4CDF-9A6B-1A73D628A594}" type="presOf" srcId="{D3348084-7F2E-4EC4-8A6F-320F40502BA1}" destId="{8659769C-6B30-4243-8C7A-49F762D44E6C}" srcOrd="1" destOrd="0" presId="urn:microsoft.com/office/officeart/2005/8/layout/orgChart1"/>
    <dgm:cxn modelId="{DB6025CC-8BEB-44E7-9E4D-F66CB6FB5E9F}" type="presOf" srcId="{5D8CB58D-C74E-4DB9-85B8-A527D049B510}" destId="{DE9FFC1D-18D3-4A66-BCD0-867CBDB76287}" srcOrd="0" destOrd="0" presId="urn:microsoft.com/office/officeart/2005/8/layout/orgChart1"/>
    <dgm:cxn modelId="{D9D1C749-D0B6-4E7F-A271-35976208BAE7}" srcId="{D3348084-7F2E-4EC4-8A6F-320F40502BA1}" destId="{8CDC40A9-234D-43A4-94C7-888DD8BC1074}" srcOrd="1" destOrd="0" parTransId="{D624FEE9-E4B0-4EDE-BBF9-FF521B0973F7}" sibTransId="{FD875354-6108-4109-A622-7108F23F939A}"/>
    <dgm:cxn modelId="{ECCF60B1-FD55-4FC8-BEEF-1488DAA515C1}" type="presOf" srcId="{2F8353DA-14A8-4F80-93FA-C4CA1AB83878}" destId="{CF106503-C359-44ED-B4EE-CA609EB854CC}" srcOrd="1" destOrd="0" presId="urn:microsoft.com/office/officeart/2005/8/layout/orgChart1"/>
    <dgm:cxn modelId="{7C4F4ACF-2412-4DA0-A5B9-C381A438429D}" type="presOf" srcId="{2F8353DA-14A8-4F80-93FA-C4CA1AB83878}" destId="{8CC6FCFD-F62A-4FC4-B108-A2EF0F5F9CC5}" srcOrd="0" destOrd="0" presId="urn:microsoft.com/office/officeart/2005/8/layout/orgChart1"/>
    <dgm:cxn modelId="{EB4E3FD4-B8A1-4E49-86FB-76C7728318D3}" type="presOf" srcId="{5D8CB58D-C74E-4DB9-85B8-A527D049B510}" destId="{44DE60D2-2163-4DD4-BEFA-0B005120D671}" srcOrd="1" destOrd="0" presId="urn:microsoft.com/office/officeart/2005/8/layout/orgChart1"/>
    <dgm:cxn modelId="{DF261751-BE55-4F08-8D1E-F193F1C4B164}" type="presOf" srcId="{D624FEE9-E4B0-4EDE-BBF9-FF521B0973F7}" destId="{D490AF61-CB76-4C3D-AF1C-CC8E1FA788C8}" srcOrd="0" destOrd="0" presId="urn:microsoft.com/office/officeart/2005/8/layout/orgChart1"/>
    <dgm:cxn modelId="{0761A9A4-A6A3-4CC6-BACA-5DD8144495E6}" srcId="{D3348084-7F2E-4EC4-8A6F-320F40502BA1}" destId="{2F8353DA-14A8-4F80-93FA-C4CA1AB83878}" srcOrd="2" destOrd="0" parTransId="{B5081722-9F62-4AD1-B520-A7CC97017EDE}" sibTransId="{108311D7-BDF6-4DAE-9A02-573D61642E28}"/>
    <dgm:cxn modelId="{1C4744E9-65F1-4D1E-A72C-F2E09B63ACA6}" type="presOf" srcId="{8CDC40A9-234D-43A4-94C7-888DD8BC1074}" destId="{24F5EED1-A868-4BBD-B139-40ED11FCC827}" srcOrd="1" destOrd="0" presId="urn:microsoft.com/office/officeart/2005/8/layout/orgChart1"/>
    <dgm:cxn modelId="{2FF82B2B-BD3D-4570-AE5C-C47E03BB0695}" type="presOf" srcId="{B5081722-9F62-4AD1-B520-A7CC97017EDE}" destId="{B8ADF916-D99A-4C1A-934F-3A367D09FEAD}" srcOrd="0" destOrd="0" presId="urn:microsoft.com/office/officeart/2005/8/layout/orgChart1"/>
    <dgm:cxn modelId="{3BE25108-145E-4AF6-BDC2-842AFB256E31}" type="presOf" srcId="{7037DA05-70A6-48D8-B6C8-78828CB8ACA7}" destId="{EC195C0A-839E-412A-9249-8645F36ACA0F}" srcOrd="0" destOrd="0" presId="urn:microsoft.com/office/officeart/2005/8/layout/orgChart1"/>
    <dgm:cxn modelId="{C79278FB-0ECB-469E-BBE9-4F8F70AE4E01}" type="presOf" srcId="{D3348084-7F2E-4EC4-8A6F-320F40502BA1}" destId="{A79F0D7E-828F-40CF-8D96-CB5035325E56}" srcOrd="0" destOrd="0" presId="urn:microsoft.com/office/officeart/2005/8/layout/orgChart1"/>
    <dgm:cxn modelId="{23E38BC6-2D8D-41AD-B6A0-D2538923FFCA}" type="presParOf" srcId="{96CAD508-B153-4FC4-9FD6-155CA6779B91}" destId="{B784E19B-6C2E-4E63-96F3-D9E75E4FA21D}" srcOrd="0" destOrd="0" presId="urn:microsoft.com/office/officeart/2005/8/layout/orgChart1"/>
    <dgm:cxn modelId="{26B1CAC7-ECFB-466C-AD06-C7DEF649570A}" type="presParOf" srcId="{B784E19B-6C2E-4E63-96F3-D9E75E4FA21D}" destId="{637F0429-CD20-48E2-8A83-21339BC9317A}" srcOrd="0" destOrd="0" presId="urn:microsoft.com/office/officeart/2005/8/layout/orgChart1"/>
    <dgm:cxn modelId="{6137A2B5-7340-4567-B14A-3A70580D2836}" type="presParOf" srcId="{637F0429-CD20-48E2-8A83-21339BC9317A}" destId="{A79F0D7E-828F-40CF-8D96-CB5035325E56}" srcOrd="0" destOrd="0" presId="urn:microsoft.com/office/officeart/2005/8/layout/orgChart1"/>
    <dgm:cxn modelId="{7A3AB2E1-5FB1-47E1-BA33-7DC1CEA2E28D}" type="presParOf" srcId="{637F0429-CD20-48E2-8A83-21339BC9317A}" destId="{8659769C-6B30-4243-8C7A-49F762D44E6C}" srcOrd="1" destOrd="0" presId="urn:microsoft.com/office/officeart/2005/8/layout/orgChart1"/>
    <dgm:cxn modelId="{21DAE02F-4064-456E-8808-76536580A3C0}" type="presParOf" srcId="{B784E19B-6C2E-4E63-96F3-D9E75E4FA21D}" destId="{0376CCBF-4D6E-4E46-9196-49484A22CC5B}" srcOrd="1" destOrd="0" presId="urn:microsoft.com/office/officeart/2005/8/layout/orgChart1"/>
    <dgm:cxn modelId="{18B3A919-427C-4C55-89BB-755C49DA2178}" type="presParOf" srcId="{0376CCBF-4D6E-4E46-9196-49484A22CC5B}" destId="{EC195C0A-839E-412A-9249-8645F36ACA0F}" srcOrd="0" destOrd="0" presId="urn:microsoft.com/office/officeart/2005/8/layout/orgChart1"/>
    <dgm:cxn modelId="{A7AD4DF5-A221-439F-A1EE-09860A1F9811}" type="presParOf" srcId="{0376CCBF-4D6E-4E46-9196-49484A22CC5B}" destId="{F5FFC8E5-1307-4B0B-A544-89BE3E8182D4}" srcOrd="1" destOrd="0" presId="urn:microsoft.com/office/officeart/2005/8/layout/orgChart1"/>
    <dgm:cxn modelId="{46673ABB-CF17-4535-BAC8-7245E72ED6BA}" type="presParOf" srcId="{F5FFC8E5-1307-4B0B-A544-89BE3E8182D4}" destId="{C844E1AF-FCBA-4076-9298-60BAA35D7FA2}" srcOrd="0" destOrd="0" presId="urn:microsoft.com/office/officeart/2005/8/layout/orgChart1"/>
    <dgm:cxn modelId="{04598655-248C-4241-9ED9-A49A5F260097}" type="presParOf" srcId="{C844E1AF-FCBA-4076-9298-60BAA35D7FA2}" destId="{DE9FFC1D-18D3-4A66-BCD0-867CBDB76287}" srcOrd="0" destOrd="0" presId="urn:microsoft.com/office/officeart/2005/8/layout/orgChart1"/>
    <dgm:cxn modelId="{0D367016-1331-4329-A3A9-0B8D0877F2B4}" type="presParOf" srcId="{C844E1AF-FCBA-4076-9298-60BAA35D7FA2}" destId="{44DE60D2-2163-4DD4-BEFA-0B005120D671}" srcOrd="1" destOrd="0" presId="urn:microsoft.com/office/officeart/2005/8/layout/orgChart1"/>
    <dgm:cxn modelId="{D42446A7-98CB-4120-99FF-770C65913558}" type="presParOf" srcId="{F5FFC8E5-1307-4B0B-A544-89BE3E8182D4}" destId="{0B3A03FA-8619-47E3-8F3F-AF49F6A537EC}" srcOrd="1" destOrd="0" presId="urn:microsoft.com/office/officeart/2005/8/layout/orgChart1"/>
    <dgm:cxn modelId="{5DD3A67B-AA45-4DE9-992C-E4E18C9C50F9}" type="presParOf" srcId="{F5FFC8E5-1307-4B0B-A544-89BE3E8182D4}" destId="{63AB1467-9B3A-4D48-AD66-CBDBBF9FE0D6}" srcOrd="2" destOrd="0" presId="urn:microsoft.com/office/officeart/2005/8/layout/orgChart1"/>
    <dgm:cxn modelId="{582EC5AC-B96D-45DD-B08D-C7F4470E6EB4}" type="presParOf" srcId="{0376CCBF-4D6E-4E46-9196-49484A22CC5B}" destId="{D490AF61-CB76-4C3D-AF1C-CC8E1FA788C8}" srcOrd="2" destOrd="0" presId="urn:microsoft.com/office/officeart/2005/8/layout/orgChart1"/>
    <dgm:cxn modelId="{8DF40CFF-B5B9-4F87-AEC8-6869D8088DD0}" type="presParOf" srcId="{0376CCBF-4D6E-4E46-9196-49484A22CC5B}" destId="{97446E6C-9755-41B5-AD4C-E2029BA2D8E7}" srcOrd="3" destOrd="0" presId="urn:microsoft.com/office/officeart/2005/8/layout/orgChart1"/>
    <dgm:cxn modelId="{AD246075-88CD-455C-AE80-848CE2A2A5CA}" type="presParOf" srcId="{97446E6C-9755-41B5-AD4C-E2029BA2D8E7}" destId="{FC3712DF-623D-4ECE-A8F1-0269AB7952F1}" srcOrd="0" destOrd="0" presId="urn:microsoft.com/office/officeart/2005/8/layout/orgChart1"/>
    <dgm:cxn modelId="{BD852CBC-FB17-4506-A410-DEC6EB39EAA7}" type="presParOf" srcId="{FC3712DF-623D-4ECE-A8F1-0269AB7952F1}" destId="{1D1E3660-9BCA-455D-84DF-907A4D50E450}" srcOrd="0" destOrd="0" presId="urn:microsoft.com/office/officeart/2005/8/layout/orgChart1"/>
    <dgm:cxn modelId="{EE747CB9-478C-40A7-B7F6-9CC04ACFBE28}" type="presParOf" srcId="{FC3712DF-623D-4ECE-A8F1-0269AB7952F1}" destId="{24F5EED1-A868-4BBD-B139-40ED11FCC827}" srcOrd="1" destOrd="0" presId="urn:microsoft.com/office/officeart/2005/8/layout/orgChart1"/>
    <dgm:cxn modelId="{6BEC03AE-AC74-443B-992D-F84869E45334}" type="presParOf" srcId="{97446E6C-9755-41B5-AD4C-E2029BA2D8E7}" destId="{45485C19-922D-4C0A-9319-EDAE2BDF97D5}" srcOrd="1" destOrd="0" presId="urn:microsoft.com/office/officeart/2005/8/layout/orgChart1"/>
    <dgm:cxn modelId="{BE2175F0-6677-4668-872D-F0AEFA31E45B}" type="presParOf" srcId="{97446E6C-9755-41B5-AD4C-E2029BA2D8E7}" destId="{BDF37EED-9F73-4630-8E27-8D2A06A81027}" srcOrd="2" destOrd="0" presId="urn:microsoft.com/office/officeart/2005/8/layout/orgChart1"/>
    <dgm:cxn modelId="{A90E6416-0BA1-4BD1-AB1C-80AAC10E433B}" type="presParOf" srcId="{0376CCBF-4D6E-4E46-9196-49484A22CC5B}" destId="{B8ADF916-D99A-4C1A-934F-3A367D09FEAD}" srcOrd="4" destOrd="0" presId="urn:microsoft.com/office/officeart/2005/8/layout/orgChart1"/>
    <dgm:cxn modelId="{680325FC-1F3B-4A0C-B365-814B3BC2745F}" type="presParOf" srcId="{0376CCBF-4D6E-4E46-9196-49484A22CC5B}" destId="{E4CF11E2-FF4C-4BFC-A62B-239599457334}" srcOrd="5" destOrd="0" presId="urn:microsoft.com/office/officeart/2005/8/layout/orgChart1"/>
    <dgm:cxn modelId="{E8D4E557-EA94-4579-89FF-C02DBE8DC00A}" type="presParOf" srcId="{E4CF11E2-FF4C-4BFC-A62B-239599457334}" destId="{4542BF75-BD2E-4A28-95D4-2B6633C9B6DC}" srcOrd="0" destOrd="0" presId="urn:microsoft.com/office/officeart/2005/8/layout/orgChart1"/>
    <dgm:cxn modelId="{EC793514-FA06-4454-9C32-426167BE23D7}" type="presParOf" srcId="{4542BF75-BD2E-4A28-95D4-2B6633C9B6DC}" destId="{8CC6FCFD-F62A-4FC4-B108-A2EF0F5F9CC5}" srcOrd="0" destOrd="0" presId="urn:microsoft.com/office/officeart/2005/8/layout/orgChart1"/>
    <dgm:cxn modelId="{C26316C5-5613-4EB1-916F-71D27551B852}" type="presParOf" srcId="{4542BF75-BD2E-4A28-95D4-2B6633C9B6DC}" destId="{CF106503-C359-44ED-B4EE-CA609EB854CC}" srcOrd="1" destOrd="0" presId="urn:microsoft.com/office/officeart/2005/8/layout/orgChart1"/>
    <dgm:cxn modelId="{088223D7-9E7F-4A30-AB1E-8AEC3A34A12B}" type="presParOf" srcId="{E4CF11E2-FF4C-4BFC-A62B-239599457334}" destId="{2CD6A55B-6A2C-4EA7-A843-12EC57BA4DA5}" srcOrd="1" destOrd="0" presId="urn:microsoft.com/office/officeart/2005/8/layout/orgChart1"/>
    <dgm:cxn modelId="{CDBD2A9B-4226-482B-B900-AB013FA6484F}" type="presParOf" srcId="{E4CF11E2-FF4C-4BFC-A62B-239599457334}" destId="{9F1A2FFB-9CD8-4E01-8DF2-D957397D020C}" srcOrd="2" destOrd="0" presId="urn:microsoft.com/office/officeart/2005/8/layout/orgChart1"/>
    <dgm:cxn modelId="{0C17A6C4-80FB-4401-A1BA-F3361F602E6A}" type="presParOf" srcId="{B784E19B-6C2E-4E63-96F3-D9E75E4FA21D}" destId="{EEE421C0-C6C8-459D-9B39-2BBA038D6C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2CBAB-5351-4A4E-9224-2C4ABF8614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C5FDD-F893-45DF-BA7A-8E90364ACC6C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ДОХОДЫ</a:t>
          </a:r>
          <a:endParaRPr lang="ru-RU" sz="24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1763508-FDEA-44E2-AAEF-7EC3958CC6BA}" type="parTrans" cxnId="{1AE09180-FE44-46D3-A35C-169BC881E504}">
      <dgm:prSet/>
      <dgm:spPr/>
      <dgm:t>
        <a:bodyPr/>
        <a:lstStyle/>
        <a:p>
          <a:endParaRPr lang="ru-RU"/>
        </a:p>
      </dgm:t>
    </dgm:pt>
    <dgm:pt modelId="{F7A135A6-49E2-464F-9282-B5223E7ABC94}" type="sibTrans" cxnId="{1AE09180-FE44-46D3-A35C-169BC881E504}">
      <dgm:prSet/>
      <dgm:spPr/>
      <dgm:t>
        <a:bodyPr/>
        <a:lstStyle/>
        <a:p>
          <a:endParaRPr lang="ru-RU"/>
        </a:p>
      </dgm:t>
    </dgm:pt>
    <dgm:pt modelId="{7E36FE36-E445-4E84-B519-70C9A76133E8}">
      <dgm:prSet phldrT="[Текст]" custT="1"/>
      <dgm:spPr>
        <a:solidFill>
          <a:srgbClr val="FFCCCC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РАСХОДЫ</a:t>
          </a:r>
          <a:endParaRPr lang="ru-RU" sz="24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47D956D-8A02-4E9E-BD05-DA426D5A61D9}" type="parTrans" cxnId="{3CD0080D-066B-4FB3-8B75-E52628A4E5AD}">
      <dgm:prSet/>
      <dgm:spPr/>
      <dgm:t>
        <a:bodyPr/>
        <a:lstStyle/>
        <a:p>
          <a:endParaRPr lang="ru-RU"/>
        </a:p>
      </dgm:t>
    </dgm:pt>
    <dgm:pt modelId="{02D977C4-3248-4A66-BFC7-1749D1C7F60E}" type="sibTrans" cxnId="{3CD0080D-066B-4FB3-8B75-E52628A4E5AD}">
      <dgm:prSet/>
      <dgm:spPr/>
      <dgm:t>
        <a:bodyPr/>
        <a:lstStyle/>
        <a:p>
          <a:endParaRPr lang="ru-RU"/>
        </a:p>
      </dgm:t>
    </dgm:pt>
    <dgm:pt modelId="{2A4B92D7-AD52-4AD7-AABF-5FA8C23545C5}">
      <dgm:prSet phldrT="[Текст]" custT="1"/>
      <dgm:spPr>
        <a:solidFill>
          <a:schemeClr val="bg2">
            <a:lumMod val="7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ДЕФИЦИТ/</a:t>
          </a:r>
        </a:p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ПРОФИЦИТ (-/+)</a:t>
          </a:r>
          <a:endParaRPr lang="ru-RU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0971B46-562C-427C-B0C8-451EDE5FB228}" type="parTrans" cxnId="{1C1E025F-9302-4E73-A74B-B0795227B35E}">
      <dgm:prSet/>
      <dgm:spPr/>
      <dgm:t>
        <a:bodyPr/>
        <a:lstStyle/>
        <a:p>
          <a:endParaRPr lang="ru-RU"/>
        </a:p>
      </dgm:t>
    </dgm:pt>
    <dgm:pt modelId="{B98865D7-551A-4CF4-952C-356F57DEBF27}" type="sibTrans" cxnId="{1C1E025F-9302-4E73-A74B-B0795227B35E}">
      <dgm:prSet/>
      <dgm:spPr/>
      <dgm:t>
        <a:bodyPr/>
        <a:lstStyle/>
        <a:p>
          <a:endParaRPr lang="ru-RU"/>
        </a:p>
      </dgm:t>
    </dgm:pt>
    <dgm:pt modelId="{8DA8B5F4-8ED9-40A8-BDBC-9F6E2F59D993}" type="pres">
      <dgm:prSet presAssocID="{28C2CBAB-5351-4A4E-9224-2C4ABF8614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96A46BD-7A4C-41FA-B6A3-758BC9E19936}" type="pres">
      <dgm:prSet presAssocID="{28C2CBAB-5351-4A4E-9224-2C4ABF8614E2}" presName="Name1" presStyleCnt="0"/>
      <dgm:spPr/>
    </dgm:pt>
    <dgm:pt modelId="{E18A9FC4-ECB1-4FDC-AA29-339729197F62}" type="pres">
      <dgm:prSet presAssocID="{28C2CBAB-5351-4A4E-9224-2C4ABF8614E2}" presName="cycle" presStyleCnt="0"/>
      <dgm:spPr/>
    </dgm:pt>
    <dgm:pt modelId="{1D0DB082-A89C-4CCB-A11A-5B71BC1D8B60}" type="pres">
      <dgm:prSet presAssocID="{28C2CBAB-5351-4A4E-9224-2C4ABF8614E2}" presName="srcNode" presStyleLbl="node1" presStyleIdx="0" presStyleCnt="3"/>
      <dgm:spPr/>
    </dgm:pt>
    <dgm:pt modelId="{A2D3B13B-BED2-4FC1-A008-8EE267F8938E}" type="pres">
      <dgm:prSet presAssocID="{28C2CBAB-5351-4A4E-9224-2C4ABF8614E2}" presName="conn" presStyleLbl="parChTrans1D2" presStyleIdx="0" presStyleCnt="1"/>
      <dgm:spPr/>
      <dgm:t>
        <a:bodyPr/>
        <a:lstStyle/>
        <a:p>
          <a:endParaRPr lang="ru-RU"/>
        </a:p>
      </dgm:t>
    </dgm:pt>
    <dgm:pt modelId="{27E260A9-ABB8-4D0A-8B0D-12955234C7D5}" type="pres">
      <dgm:prSet presAssocID="{28C2CBAB-5351-4A4E-9224-2C4ABF8614E2}" presName="extraNode" presStyleLbl="node1" presStyleIdx="0" presStyleCnt="3"/>
      <dgm:spPr/>
    </dgm:pt>
    <dgm:pt modelId="{4603C12B-2849-40AF-812E-9FFF76AAED1E}" type="pres">
      <dgm:prSet presAssocID="{28C2CBAB-5351-4A4E-9224-2C4ABF8614E2}" presName="dstNode" presStyleLbl="node1" presStyleIdx="0" presStyleCnt="3"/>
      <dgm:spPr/>
    </dgm:pt>
    <dgm:pt modelId="{366B608F-80A0-4E84-A964-816B9B3285EA}" type="pres">
      <dgm:prSet presAssocID="{437C5FDD-F893-45DF-BA7A-8E90364ACC6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9A625-935E-413A-A475-6CC9C78A69C2}" type="pres">
      <dgm:prSet presAssocID="{437C5FDD-F893-45DF-BA7A-8E90364ACC6C}" presName="accent_1" presStyleCnt="0"/>
      <dgm:spPr/>
    </dgm:pt>
    <dgm:pt modelId="{766698CB-C3A5-47E4-B515-BA6F8798766F}" type="pres">
      <dgm:prSet presAssocID="{437C5FDD-F893-45DF-BA7A-8E90364ACC6C}" presName="accentRepeatNode" presStyleLbl="solidFgAcc1" presStyleIdx="0" presStyleCnt="3"/>
      <dgm:spPr>
        <a:solidFill>
          <a:schemeClr val="accent1">
            <a:lumMod val="40000"/>
            <a:lumOff val="6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D2F7D8A-A39F-4F69-8B37-BCF3DA3740F7}" type="pres">
      <dgm:prSet presAssocID="{7E36FE36-E445-4E84-B519-70C9A76133E8}" presName="text_2" presStyleLbl="node1" presStyleIdx="1" presStyleCnt="3" custLinFactNeighborX="-26" custLinFactNeighborY="1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AC5E7-2F0B-4AED-AA18-A17853B969EF}" type="pres">
      <dgm:prSet presAssocID="{7E36FE36-E445-4E84-B519-70C9A76133E8}" presName="accent_2" presStyleCnt="0"/>
      <dgm:spPr/>
    </dgm:pt>
    <dgm:pt modelId="{4287C91E-2313-4E82-8CB6-4D2CBEC8EA2A}" type="pres">
      <dgm:prSet presAssocID="{7E36FE36-E445-4E84-B519-70C9A76133E8}" presName="accentRepeatNode" presStyleLbl="solidFgAcc1" presStyleIdx="1" presStyleCnt="3"/>
      <dgm:spPr>
        <a:solidFill>
          <a:srgbClr val="FFCCCC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8409F19-428A-4BFB-B4B6-204C8B23C94E}" type="pres">
      <dgm:prSet presAssocID="{2A4B92D7-AD52-4AD7-AABF-5FA8C23545C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DD225-4131-4386-87E1-7D87D3226723}" type="pres">
      <dgm:prSet presAssocID="{2A4B92D7-AD52-4AD7-AABF-5FA8C23545C5}" presName="accent_3" presStyleCnt="0"/>
      <dgm:spPr/>
    </dgm:pt>
    <dgm:pt modelId="{6E708460-F9F3-4868-8B43-8ADB95A7AC45}" type="pres">
      <dgm:prSet presAssocID="{2A4B92D7-AD52-4AD7-AABF-5FA8C23545C5}" presName="accentRepeatNode" presStyleLbl="solidFgAcc1" presStyleIdx="2" presStyleCnt="3"/>
      <dgm:spPr>
        <a:solidFill>
          <a:schemeClr val="bg2">
            <a:lumMod val="7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</dgm:ptLst>
  <dgm:cxnLst>
    <dgm:cxn modelId="{E3312945-8AEC-4043-AAA6-A65D35CBBFBF}" type="presOf" srcId="{437C5FDD-F893-45DF-BA7A-8E90364ACC6C}" destId="{366B608F-80A0-4E84-A964-816B9B3285EA}" srcOrd="0" destOrd="0" presId="urn:microsoft.com/office/officeart/2008/layout/VerticalCurvedList"/>
    <dgm:cxn modelId="{422AB29F-BCED-49F1-B36F-6F8951DFC222}" type="presOf" srcId="{F7A135A6-49E2-464F-9282-B5223E7ABC94}" destId="{A2D3B13B-BED2-4FC1-A008-8EE267F8938E}" srcOrd="0" destOrd="0" presId="urn:microsoft.com/office/officeart/2008/layout/VerticalCurvedList"/>
    <dgm:cxn modelId="{3CD0080D-066B-4FB3-8B75-E52628A4E5AD}" srcId="{28C2CBAB-5351-4A4E-9224-2C4ABF8614E2}" destId="{7E36FE36-E445-4E84-B519-70C9A76133E8}" srcOrd="1" destOrd="0" parTransId="{B47D956D-8A02-4E9E-BD05-DA426D5A61D9}" sibTransId="{02D977C4-3248-4A66-BFC7-1749D1C7F60E}"/>
    <dgm:cxn modelId="{1AE09180-FE44-46D3-A35C-169BC881E504}" srcId="{28C2CBAB-5351-4A4E-9224-2C4ABF8614E2}" destId="{437C5FDD-F893-45DF-BA7A-8E90364ACC6C}" srcOrd="0" destOrd="0" parTransId="{11763508-FDEA-44E2-AAEF-7EC3958CC6BA}" sibTransId="{F7A135A6-49E2-464F-9282-B5223E7ABC94}"/>
    <dgm:cxn modelId="{135F8963-8F15-49AD-A751-5B705C838923}" type="presOf" srcId="{7E36FE36-E445-4E84-B519-70C9A76133E8}" destId="{CD2F7D8A-A39F-4F69-8B37-BCF3DA3740F7}" srcOrd="0" destOrd="0" presId="urn:microsoft.com/office/officeart/2008/layout/VerticalCurvedList"/>
    <dgm:cxn modelId="{FDBDAC53-5F2B-45BF-B996-5D8D1C9281A9}" type="presOf" srcId="{2A4B92D7-AD52-4AD7-AABF-5FA8C23545C5}" destId="{A8409F19-428A-4BFB-B4B6-204C8B23C94E}" srcOrd="0" destOrd="0" presId="urn:microsoft.com/office/officeart/2008/layout/VerticalCurvedList"/>
    <dgm:cxn modelId="{1C1E025F-9302-4E73-A74B-B0795227B35E}" srcId="{28C2CBAB-5351-4A4E-9224-2C4ABF8614E2}" destId="{2A4B92D7-AD52-4AD7-AABF-5FA8C23545C5}" srcOrd="2" destOrd="0" parTransId="{30971B46-562C-427C-B0C8-451EDE5FB228}" sibTransId="{B98865D7-551A-4CF4-952C-356F57DEBF27}"/>
    <dgm:cxn modelId="{91F30511-4D40-4449-8EB4-AB8A53800B98}" type="presOf" srcId="{28C2CBAB-5351-4A4E-9224-2C4ABF8614E2}" destId="{8DA8B5F4-8ED9-40A8-BDBC-9F6E2F59D993}" srcOrd="0" destOrd="0" presId="urn:microsoft.com/office/officeart/2008/layout/VerticalCurvedList"/>
    <dgm:cxn modelId="{38915E88-FC7C-4D10-B813-E580C8E31DD6}" type="presParOf" srcId="{8DA8B5F4-8ED9-40A8-BDBC-9F6E2F59D993}" destId="{596A46BD-7A4C-41FA-B6A3-758BC9E19936}" srcOrd="0" destOrd="0" presId="urn:microsoft.com/office/officeart/2008/layout/VerticalCurvedList"/>
    <dgm:cxn modelId="{F2CD6469-21C1-4126-B363-3DAF2EC14E81}" type="presParOf" srcId="{596A46BD-7A4C-41FA-B6A3-758BC9E19936}" destId="{E18A9FC4-ECB1-4FDC-AA29-339729197F62}" srcOrd="0" destOrd="0" presId="urn:microsoft.com/office/officeart/2008/layout/VerticalCurvedList"/>
    <dgm:cxn modelId="{6D1F14CA-3219-4E36-BBAE-576030A8909F}" type="presParOf" srcId="{E18A9FC4-ECB1-4FDC-AA29-339729197F62}" destId="{1D0DB082-A89C-4CCB-A11A-5B71BC1D8B60}" srcOrd="0" destOrd="0" presId="urn:microsoft.com/office/officeart/2008/layout/VerticalCurvedList"/>
    <dgm:cxn modelId="{88560434-6FBA-46A0-AD5E-881F82E08D8D}" type="presParOf" srcId="{E18A9FC4-ECB1-4FDC-AA29-339729197F62}" destId="{A2D3B13B-BED2-4FC1-A008-8EE267F8938E}" srcOrd="1" destOrd="0" presId="urn:microsoft.com/office/officeart/2008/layout/VerticalCurvedList"/>
    <dgm:cxn modelId="{B55D78AC-8E44-47D7-8D5F-8AD5D8F15A99}" type="presParOf" srcId="{E18A9FC4-ECB1-4FDC-AA29-339729197F62}" destId="{27E260A9-ABB8-4D0A-8B0D-12955234C7D5}" srcOrd="2" destOrd="0" presId="urn:microsoft.com/office/officeart/2008/layout/VerticalCurvedList"/>
    <dgm:cxn modelId="{2EE817DB-A502-4044-8278-9CC6DF2BF169}" type="presParOf" srcId="{E18A9FC4-ECB1-4FDC-AA29-339729197F62}" destId="{4603C12B-2849-40AF-812E-9FFF76AAED1E}" srcOrd="3" destOrd="0" presId="urn:microsoft.com/office/officeart/2008/layout/VerticalCurvedList"/>
    <dgm:cxn modelId="{02408B1E-5A73-4E2E-9ADD-DF8A3DEEB44C}" type="presParOf" srcId="{596A46BD-7A4C-41FA-B6A3-758BC9E19936}" destId="{366B608F-80A0-4E84-A964-816B9B3285EA}" srcOrd="1" destOrd="0" presId="urn:microsoft.com/office/officeart/2008/layout/VerticalCurvedList"/>
    <dgm:cxn modelId="{83497187-3FF7-4EFF-8CDF-10BDDB50C0DE}" type="presParOf" srcId="{596A46BD-7A4C-41FA-B6A3-758BC9E19936}" destId="{A309A625-935E-413A-A475-6CC9C78A69C2}" srcOrd="2" destOrd="0" presId="urn:microsoft.com/office/officeart/2008/layout/VerticalCurvedList"/>
    <dgm:cxn modelId="{FE8FA37A-D2DC-4F62-B017-B1B299064592}" type="presParOf" srcId="{A309A625-935E-413A-A475-6CC9C78A69C2}" destId="{766698CB-C3A5-47E4-B515-BA6F8798766F}" srcOrd="0" destOrd="0" presId="urn:microsoft.com/office/officeart/2008/layout/VerticalCurvedList"/>
    <dgm:cxn modelId="{B2F3E71F-662E-4C12-A1EF-D490BD91E9BB}" type="presParOf" srcId="{596A46BD-7A4C-41FA-B6A3-758BC9E19936}" destId="{CD2F7D8A-A39F-4F69-8B37-BCF3DA3740F7}" srcOrd="3" destOrd="0" presId="urn:microsoft.com/office/officeart/2008/layout/VerticalCurvedList"/>
    <dgm:cxn modelId="{083DD80E-381E-4E64-AB4F-BBE0E2983B6A}" type="presParOf" srcId="{596A46BD-7A4C-41FA-B6A3-758BC9E19936}" destId="{0F1AC5E7-2F0B-4AED-AA18-A17853B969EF}" srcOrd="4" destOrd="0" presId="urn:microsoft.com/office/officeart/2008/layout/VerticalCurvedList"/>
    <dgm:cxn modelId="{DA7AC257-43AE-40EF-9234-836FBE7E5E70}" type="presParOf" srcId="{0F1AC5E7-2F0B-4AED-AA18-A17853B969EF}" destId="{4287C91E-2313-4E82-8CB6-4D2CBEC8EA2A}" srcOrd="0" destOrd="0" presId="urn:microsoft.com/office/officeart/2008/layout/VerticalCurvedList"/>
    <dgm:cxn modelId="{43ECCB29-A44E-4299-93F3-125794D3EAB2}" type="presParOf" srcId="{596A46BD-7A4C-41FA-B6A3-758BC9E19936}" destId="{A8409F19-428A-4BFB-B4B6-204C8B23C94E}" srcOrd="5" destOrd="0" presId="urn:microsoft.com/office/officeart/2008/layout/VerticalCurvedList"/>
    <dgm:cxn modelId="{E36A5163-54C6-46BE-9797-7FF8601B875D}" type="presParOf" srcId="{596A46BD-7A4C-41FA-B6A3-758BC9E19936}" destId="{05DDD225-4131-4386-87E1-7D87D3226723}" srcOrd="6" destOrd="0" presId="urn:microsoft.com/office/officeart/2008/layout/VerticalCurvedList"/>
    <dgm:cxn modelId="{CDD40163-8026-45F2-B9F2-6C513E4373FA}" type="presParOf" srcId="{05DDD225-4131-4386-87E1-7D87D3226723}" destId="{6E708460-F9F3-4868-8B43-8ADB95A7AC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36BFE2-9219-463B-920A-F8E2180AC084}" type="doc">
      <dgm:prSet loTypeId="urn:microsoft.com/office/officeart/2005/8/layout/targe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5DA3189-7EC4-4A3A-ABB6-37F2FA5ABC1D}">
      <dgm:prSet phldrT="[Текст]"/>
      <dgm:spPr/>
      <dgm:t>
        <a:bodyPr/>
        <a:lstStyle/>
        <a:p>
          <a:r>
            <a:rPr lang="ru-RU" b="1" dirty="0">
              <a:latin typeface="Calibri" pitchFamily="34" charset="0"/>
              <a:cs typeface="Calibri" pitchFamily="34" charset="0"/>
            </a:rPr>
            <a:t>Всего доходов</a:t>
          </a:r>
        </a:p>
      </dgm:t>
    </dgm:pt>
    <dgm:pt modelId="{ABE792C0-61B2-4639-B9A7-10641E80C0C0}" type="parTrans" cxnId="{F129F7F6-DEA3-4819-9721-3E42A11B4820}">
      <dgm:prSet/>
      <dgm:spPr/>
      <dgm:t>
        <a:bodyPr/>
        <a:lstStyle/>
        <a:p>
          <a:endParaRPr lang="ru-RU"/>
        </a:p>
      </dgm:t>
    </dgm:pt>
    <dgm:pt modelId="{586401BC-6C3E-4D2A-A144-C7F1B98346C4}" type="sibTrans" cxnId="{F129F7F6-DEA3-4819-9721-3E42A11B4820}">
      <dgm:prSet/>
      <dgm:spPr/>
      <dgm:t>
        <a:bodyPr/>
        <a:lstStyle/>
        <a:p>
          <a:endParaRPr lang="ru-RU"/>
        </a:p>
      </dgm:t>
    </dgm:pt>
    <dgm:pt modelId="{9E9D4A03-EF12-4142-9733-5351C4C3731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1 212 413,4</a:t>
          </a:r>
          <a:endParaRPr lang="ru-RU" sz="2000" b="1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gm:t>
    </dgm:pt>
    <dgm:pt modelId="{2970EE84-A63B-4295-8B5D-CBD6FCEDA16D}" type="parTrans" cxnId="{DA2FA051-39ED-4D99-9792-E6D3B2E87708}">
      <dgm:prSet/>
      <dgm:spPr/>
      <dgm:t>
        <a:bodyPr/>
        <a:lstStyle/>
        <a:p>
          <a:endParaRPr lang="ru-RU"/>
        </a:p>
      </dgm:t>
    </dgm:pt>
    <dgm:pt modelId="{EC06862E-F4E1-43B1-BD3D-3D9097580045}" type="sibTrans" cxnId="{DA2FA051-39ED-4D99-9792-E6D3B2E87708}">
      <dgm:prSet/>
      <dgm:spPr/>
      <dgm:t>
        <a:bodyPr/>
        <a:lstStyle/>
        <a:p>
          <a:endParaRPr lang="ru-RU"/>
        </a:p>
      </dgm:t>
    </dgm:pt>
    <dgm:pt modelId="{21A520C3-63B5-423B-A4B9-9C09FE59568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rPr>
            <a:t>1 266 021,1</a:t>
          </a:r>
          <a:endParaRPr lang="ru-RU" sz="2000" b="1" dirty="0">
            <a:solidFill>
              <a:srgbClr val="00B050"/>
            </a:solidFill>
            <a:latin typeface="Calibri" pitchFamily="34" charset="0"/>
            <a:cs typeface="Calibri" pitchFamily="34" charset="0"/>
          </a:endParaRPr>
        </a:p>
      </dgm:t>
    </dgm:pt>
    <dgm:pt modelId="{629C0FA1-18EB-48F4-9FB8-788365C9B1DB}" type="parTrans" cxnId="{5ACA71FD-7950-4C09-861E-EA3334C4F796}">
      <dgm:prSet/>
      <dgm:spPr/>
      <dgm:t>
        <a:bodyPr/>
        <a:lstStyle/>
        <a:p>
          <a:endParaRPr lang="ru-RU"/>
        </a:p>
      </dgm:t>
    </dgm:pt>
    <dgm:pt modelId="{4726840F-6A8C-4603-9C53-0E48BC4E3D72}" type="sibTrans" cxnId="{5ACA71FD-7950-4C09-861E-EA3334C4F796}">
      <dgm:prSet/>
      <dgm:spPr/>
      <dgm:t>
        <a:bodyPr/>
        <a:lstStyle/>
        <a:p>
          <a:endParaRPr lang="ru-RU"/>
        </a:p>
      </dgm:t>
    </dgm:pt>
    <dgm:pt modelId="{D00378C6-5ECD-468F-B1F0-E1C24F86604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Calibri" pitchFamily="34" charset="0"/>
              <a:cs typeface="Calibri" pitchFamily="34" charset="0"/>
            </a:rPr>
            <a:t>Налоговые и неналоговые доходы</a:t>
          </a:r>
        </a:p>
      </dgm:t>
    </dgm:pt>
    <dgm:pt modelId="{21B88338-A5AB-4C9A-A2D0-557EB11E427D}" type="parTrans" cxnId="{4BD69A03-2642-4449-89AF-186A74729652}">
      <dgm:prSet/>
      <dgm:spPr/>
      <dgm:t>
        <a:bodyPr/>
        <a:lstStyle/>
        <a:p>
          <a:endParaRPr lang="ru-RU"/>
        </a:p>
      </dgm:t>
    </dgm:pt>
    <dgm:pt modelId="{EBF8F4AB-79DF-4FA2-90F5-721E9746680F}" type="sibTrans" cxnId="{4BD69A03-2642-4449-89AF-186A74729652}">
      <dgm:prSet/>
      <dgm:spPr/>
      <dgm:t>
        <a:bodyPr/>
        <a:lstStyle/>
        <a:p>
          <a:endParaRPr lang="ru-RU"/>
        </a:p>
      </dgm:t>
    </dgm:pt>
    <dgm:pt modelId="{78C69CC0-BF55-4AD7-85EB-86B665FE628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395 730,6</a:t>
          </a:r>
          <a:endParaRPr lang="ru-RU" sz="2000" b="1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gm:t>
    </dgm:pt>
    <dgm:pt modelId="{75DE5949-421F-4A0D-9DA9-E7AB6E91BE84}" type="parTrans" cxnId="{9318385A-BDC4-4DAC-A9A7-389778E3698D}">
      <dgm:prSet/>
      <dgm:spPr/>
      <dgm:t>
        <a:bodyPr/>
        <a:lstStyle/>
        <a:p>
          <a:endParaRPr lang="ru-RU"/>
        </a:p>
      </dgm:t>
    </dgm:pt>
    <dgm:pt modelId="{8E57D577-5E40-4949-9A30-7F9EE149C8DA}" type="sibTrans" cxnId="{9318385A-BDC4-4DAC-A9A7-389778E3698D}">
      <dgm:prSet/>
      <dgm:spPr/>
      <dgm:t>
        <a:bodyPr/>
        <a:lstStyle/>
        <a:p>
          <a:endParaRPr lang="ru-RU"/>
        </a:p>
      </dgm:t>
    </dgm:pt>
    <dgm:pt modelId="{46A260AD-666D-4FB8-8A5F-41B1A6DF85D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rPr>
            <a:t>454 107,3</a:t>
          </a:r>
          <a:endParaRPr lang="ru-RU" sz="2000" b="1" dirty="0">
            <a:solidFill>
              <a:srgbClr val="00B050"/>
            </a:solidFill>
            <a:latin typeface="Calibri" pitchFamily="34" charset="0"/>
            <a:cs typeface="Calibri" pitchFamily="34" charset="0"/>
          </a:endParaRPr>
        </a:p>
      </dgm:t>
    </dgm:pt>
    <dgm:pt modelId="{F62FA078-4B2B-4C62-8C72-49A0AC7BF126}" type="parTrans" cxnId="{1D75D9E8-1F52-43D7-BE1F-2A29E24EDE64}">
      <dgm:prSet/>
      <dgm:spPr/>
      <dgm:t>
        <a:bodyPr/>
        <a:lstStyle/>
        <a:p>
          <a:endParaRPr lang="ru-RU"/>
        </a:p>
      </dgm:t>
    </dgm:pt>
    <dgm:pt modelId="{4C08AEF4-644E-4F27-AD03-BF941CFB3433}" type="sibTrans" cxnId="{1D75D9E8-1F52-43D7-BE1F-2A29E24EDE64}">
      <dgm:prSet/>
      <dgm:spPr/>
      <dgm:t>
        <a:bodyPr/>
        <a:lstStyle/>
        <a:p>
          <a:endParaRPr lang="ru-RU"/>
        </a:p>
      </dgm:t>
    </dgm:pt>
    <dgm:pt modelId="{ECB5164C-5292-432B-B678-EAC6B82E7509}">
      <dgm:prSet phldrT="[Текст]"/>
      <dgm:spPr/>
      <dgm:t>
        <a:bodyPr/>
        <a:lstStyle/>
        <a:p>
          <a:r>
            <a:rPr lang="ru-RU" b="1" dirty="0">
              <a:latin typeface="Calibri" pitchFamily="34" charset="0"/>
              <a:cs typeface="Calibri" pitchFamily="34" charset="0"/>
            </a:rPr>
            <a:t>Безвозмездные поступления</a:t>
          </a:r>
        </a:p>
      </dgm:t>
    </dgm:pt>
    <dgm:pt modelId="{3AF08D83-FF0F-488C-9934-2027F958D78B}" type="parTrans" cxnId="{CF02BC2B-A435-485A-9156-E6B1740F70C6}">
      <dgm:prSet/>
      <dgm:spPr/>
      <dgm:t>
        <a:bodyPr/>
        <a:lstStyle/>
        <a:p>
          <a:endParaRPr lang="ru-RU"/>
        </a:p>
      </dgm:t>
    </dgm:pt>
    <dgm:pt modelId="{9E79BED2-1044-4DD5-9BA0-BD803E6984E4}" type="sibTrans" cxnId="{CF02BC2B-A435-485A-9156-E6B1740F70C6}">
      <dgm:prSet/>
      <dgm:spPr/>
      <dgm:t>
        <a:bodyPr/>
        <a:lstStyle/>
        <a:p>
          <a:endParaRPr lang="ru-RU"/>
        </a:p>
      </dgm:t>
    </dgm:pt>
    <dgm:pt modelId="{5757C4F9-89C5-4546-84DC-3F40D94F631D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816 682,8</a:t>
          </a:r>
          <a:endParaRPr lang="ru-RU" sz="2000" b="1" i="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gm:t>
    </dgm:pt>
    <dgm:pt modelId="{DE12A9EE-8BC8-4810-8019-3646F7874CD6}" type="parTrans" cxnId="{3546B15F-E18C-4203-828C-3F70CF8AE8B0}">
      <dgm:prSet/>
      <dgm:spPr/>
      <dgm:t>
        <a:bodyPr/>
        <a:lstStyle/>
        <a:p>
          <a:endParaRPr lang="ru-RU"/>
        </a:p>
      </dgm:t>
    </dgm:pt>
    <dgm:pt modelId="{01AC65A7-EFDE-45FA-959C-DFE9D0CAEF4B}" type="sibTrans" cxnId="{3546B15F-E18C-4203-828C-3F70CF8AE8B0}">
      <dgm:prSet/>
      <dgm:spPr/>
      <dgm:t>
        <a:bodyPr/>
        <a:lstStyle/>
        <a:p>
          <a:endParaRPr lang="ru-RU"/>
        </a:p>
      </dgm:t>
    </dgm:pt>
    <dgm:pt modelId="{2A13D6F1-B35F-4E17-B279-CE0C6191D077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rPr>
            <a:t>811 913,8</a:t>
          </a:r>
          <a:endParaRPr lang="ru-RU" sz="2000" b="1" i="0" dirty="0">
            <a:solidFill>
              <a:srgbClr val="00B050"/>
            </a:solidFill>
            <a:latin typeface="Calibri" pitchFamily="34" charset="0"/>
            <a:cs typeface="Calibri" pitchFamily="34" charset="0"/>
          </a:endParaRPr>
        </a:p>
      </dgm:t>
    </dgm:pt>
    <dgm:pt modelId="{1FBFD902-253F-4423-AD14-4DBF1982A01B}" type="parTrans" cxnId="{98C1F045-7973-4EDA-ABC8-E6EF0DDE2298}">
      <dgm:prSet/>
      <dgm:spPr/>
      <dgm:t>
        <a:bodyPr/>
        <a:lstStyle/>
        <a:p>
          <a:endParaRPr lang="ru-RU"/>
        </a:p>
      </dgm:t>
    </dgm:pt>
    <dgm:pt modelId="{49582801-EA62-4497-9984-427E5A1D97B5}" type="sibTrans" cxnId="{98C1F045-7973-4EDA-ABC8-E6EF0DDE2298}">
      <dgm:prSet/>
      <dgm:spPr/>
      <dgm:t>
        <a:bodyPr/>
        <a:lstStyle/>
        <a:p>
          <a:endParaRPr lang="ru-RU"/>
        </a:p>
      </dgm:t>
    </dgm:pt>
    <dgm:pt modelId="{D0D0E06C-02A0-495E-9F0B-E06FBDF26AF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104,4%</a:t>
          </a:r>
          <a:endParaRPr lang="ru-RU" sz="2000" b="1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8EBAA08A-D2BE-406B-B9E5-AFA37FE69654}" type="parTrans" cxnId="{2E03E655-B64E-49E1-8E29-6CDE1623A958}">
      <dgm:prSet/>
      <dgm:spPr/>
      <dgm:t>
        <a:bodyPr/>
        <a:lstStyle/>
        <a:p>
          <a:endParaRPr lang="ru-RU"/>
        </a:p>
      </dgm:t>
    </dgm:pt>
    <dgm:pt modelId="{1AD66FE1-A755-4430-AF8A-10B603F351AC}" type="sibTrans" cxnId="{2E03E655-B64E-49E1-8E29-6CDE1623A958}">
      <dgm:prSet/>
      <dgm:spPr/>
      <dgm:t>
        <a:bodyPr/>
        <a:lstStyle/>
        <a:p>
          <a:endParaRPr lang="ru-RU"/>
        </a:p>
      </dgm:t>
    </dgm:pt>
    <dgm:pt modelId="{AD357765-3DD2-4F13-9BB4-FDA6E8C18DE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114,8%</a:t>
          </a:r>
          <a:endParaRPr lang="ru-RU" sz="2000" b="1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7DB88BDE-DF12-4C67-A85B-38799A12751A}" type="parTrans" cxnId="{66423A16-3DBB-432E-9EB8-CBB3586BF29A}">
      <dgm:prSet/>
      <dgm:spPr/>
      <dgm:t>
        <a:bodyPr/>
        <a:lstStyle/>
        <a:p>
          <a:endParaRPr lang="ru-RU"/>
        </a:p>
      </dgm:t>
    </dgm:pt>
    <dgm:pt modelId="{D25631F7-5C66-40F5-A957-155249280DEF}" type="sibTrans" cxnId="{66423A16-3DBB-432E-9EB8-CBB3586BF29A}">
      <dgm:prSet/>
      <dgm:spPr/>
      <dgm:t>
        <a:bodyPr/>
        <a:lstStyle/>
        <a:p>
          <a:endParaRPr lang="ru-RU"/>
        </a:p>
      </dgm:t>
    </dgm:pt>
    <dgm:pt modelId="{3DF3183B-C19A-4FF9-9042-6BA3DCE45282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99,4%</a:t>
          </a:r>
          <a:endParaRPr lang="ru-RU" sz="2000" b="1" i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19004E27-1A6C-46EF-99CC-C7CD3AEAE260}" type="sibTrans" cxnId="{06911E61-F402-49B6-85F7-207C673E18B5}">
      <dgm:prSet/>
      <dgm:spPr/>
      <dgm:t>
        <a:bodyPr/>
        <a:lstStyle/>
        <a:p>
          <a:endParaRPr lang="ru-RU"/>
        </a:p>
      </dgm:t>
    </dgm:pt>
    <dgm:pt modelId="{FF1A641B-C7DC-4341-AE63-188156D89FB7}" type="parTrans" cxnId="{06911E61-F402-49B6-85F7-207C673E18B5}">
      <dgm:prSet/>
      <dgm:spPr/>
      <dgm:t>
        <a:bodyPr/>
        <a:lstStyle/>
        <a:p>
          <a:endParaRPr lang="ru-RU"/>
        </a:p>
      </dgm:t>
    </dgm:pt>
    <dgm:pt modelId="{11F8220D-C02E-4252-B6C4-E646FBD67F32}" type="pres">
      <dgm:prSet presAssocID="{0A36BFE2-9219-463B-920A-F8E2180AC08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901D53-52C3-4A4D-8BD3-5A13D1EE24EC}" type="pres">
      <dgm:prSet presAssocID="{E5DA3189-7EC4-4A3A-ABB6-37F2FA5ABC1D}" presName="circle1" presStyleLbl="node1" presStyleIdx="0" presStyleCnt="3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1A1604A2-50B3-43AB-8439-3E488971A73F}" type="pres">
      <dgm:prSet presAssocID="{E5DA3189-7EC4-4A3A-ABB6-37F2FA5ABC1D}" presName="space" presStyleCnt="0"/>
      <dgm:spPr/>
      <dgm:t>
        <a:bodyPr/>
        <a:lstStyle/>
        <a:p>
          <a:endParaRPr lang="ru-RU"/>
        </a:p>
      </dgm:t>
    </dgm:pt>
    <dgm:pt modelId="{4090441F-7B3E-405C-9578-1855E305DB9F}" type="pres">
      <dgm:prSet presAssocID="{E5DA3189-7EC4-4A3A-ABB6-37F2FA5ABC1D}" presName="rect1" presStyleLbl="alignAcc1" presStyleIdx="0" presStyleCnt="3"/>
      <dgm:spPr/>
      <dgm:t>
        <a:bodyPr/>
        <a:lstStyle/>
        <a:p>
          <a:endParaRPr lang="ru-RU"/>
        </a:p>
      </dgm:t>
    </dgm:pt>
    <dgm:pt modelId="{EC215C3D-968C-4C96-9090-E8B16F6F1EF6}" type="pres">
      <dgm:prSet presAssocID="{D00378C6-5ECD-468F-B1F0-E1C24F86604D}" presName="vertSpace2" presStyleLbl="node1" presStyleIdx="0" presStyleCnt="3"/>
      <dgm:spPr/>
      <dgm:t>
        <a:bodyPr/>
        <a:lstStyle/>
        <a:p>
          <a:endParaRPr lang="ru-RU"/>
        </a:p>
      </dgm:t>
    </dgm:pt>
    <dgm:pt modelId="{0AF8CD99-FB46-468B-B2CF-201C3CC34E33}" type="pres">
      <dgm:prSet presAssocID="{D00378C6-5ECD-468F-B1F0-E1C24F86604D}" presName="circle2" presStyleLbl="node1" presStyleIdx="1" presStyleCnt="3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ACDCEAEE-1A98-446F-9CA8-1FAF998E0BA8}" type="pres">
      <dgm:prSet presAssocID="{D00378C6-5ECD-468F-B1F0-E1C24F86604D}" presName="rect2" presStyleLbl="alignAcc1" presStyleIdx="1" presStyleCnt="3" custLinFactNeighborX="719" custLinFactNeighborY="-327"/>
      <dgm:spPr/>
      <dgm:t>
        <a:bodyPr/>
        <a:lstStyle/>
        <a:p>
          <a:endParaRPr lang="ru-RU"/>
        </a:p>
      </dgm:t>
    </dgm:pt>
    <dgm:pt modelId="{E73432C8-EB9C-4FF7-BD65-14CF8D1F06D6}" type="pres">
      <dgm:prSet presAssocID="{ECB5164C-5292-432B-B678-EAC6B82E7509}" presName="vertSpace3" presStyleLbl="node1" presStyleIdx="1" presStyleCnt="3"/>
      <dgm:spPr/>
      <dgm:t>
        <a:bodyPr/>
        <a:lstStyle/>
        <a:p>
          <a:endParaRPr lang="ru-RU"/>
        </a:p>
      </dgm:t>
    </dgm:pt>
    <dgm:pt modelId="{86B50E5A-1C8E-4231-8649-4FA151A3BC9C}" type="pres">
      <dgm:prSet presAssocID="{ECB5164C-5292-432B-B678-EAC6B82E7509}" presName="circle3" presStyleLbl="node1" presStyleIdx="2" presStyleCnt="3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20FDA2D8-CDB4-4009-81C2-825E33BDB0F2}" type="pres">
      <dgm:prSet presAssocID="{ECB5164C-5292-432B-B678-EAC6B82E7509}" presName="rect3" presStyleLbl="alignAcc1" presStyleIdx="2" presStyleCnt="3"/>
      <dgm:spPr/>
      <dgm:t>
        <a:bodyPr/>
        <a:lstStyle/>
        <a:p>
          <a:endParaRPr lang="ru-RU"/>
        </a:p>
      </dgm:t>
    </dgm:pt>
    <dgm:pt modelId="{A0B20CC1-8F3C-42F1-86B0-66EB546F712E}" type="pres">
      <dgm:prSet presAssocID="{E5DA3189-7EC4-4A3A-ABB6-37F2FA5ABC1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96442-A1E0-40C9-BE79-A9B3071F90E2}" type="pres">
      <dgm:prSet presAssocID="{E5DA3189-7EC4-4A3A-ABB6-37F2FA5ABC1D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10D09-351E-4CC2-B4C1-266BDA285CFA}" type="pres">
      <dgm:prSet presAssocID="{D00378C6-5ECD-468F-B1F0-E1C24F86604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60C46-1C45-4542-8E1C-3D792D262AD0}" type="pres">
      <dgm:prSet presAssocID="{D00378C6-5ECD-468F-B1F0-E1C24F86604D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98B04-3A1D-40E6-B0B4-94616E0C5B3C}" type="pres">
      <dgm:prSet presAssocID="{ECB5164C-5292-432B-B678-EAC6B82E750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B90B4-32C3-418E-8F94-A35ACFE642D4}" type="pres">
      <dgm:prSet presAssocID="{ECB5164C-5292-432B-B678-EAC6B82E750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A71FD-7950-4C09-861E-EA3334C4F796}" srcId="{E5DA3189-7EC4-4A3A-ABB6-37F2FA5ABC1D}" destId="{21A520C3-63B5-423B-A4B9-9C09FE59568A}" srcOrd="1" destOrd="0" parTransId="{629C0FA1-18EB-48F4-9FB8-788365C9B1DB}" sibTransId="{4726840F-6A8C-4603-9C53-0E48BC4E3D72}"/>
    <dgm:cxn modelId="{DA2FA051-39ED-4D99-9792-E6D3B2E87708}" srcId="{E5DA3189-7EC4-4A3A-ABB6-37F2FA5ABC1D}" destId="{9E9D4A03-EF12-4142-9733-5351C4C37316}" srcOrd="0" destOrd="0" parTransId="{2970EE84-A63B-4295-8B5D-CBD6FCEDA16D}" sibTransId="{EC06862E-F4E1-43B1-BD3D-3D9097580045}"/>
    <dgm:cxn modelId="{D070DC57-18FF-4198-A4CC-1ED6BC3E42A8}" type="presOf" srcId="{E5DA3189-7EC4-4A3A-ABB6-37F2FA5ABC1D}" destId="{A0B20CC1-8F3C-42F1-86B0-66EB546F712E}" srcOrd="1" destOrd="0" presId="urn:microsoft.com/office/officeart/2005/8/layout/target3"/>
    <dgm:cxn modelId="{2E03E655-B64E-49E1-8E29-6CDE1623A958}" srcId="{E5DA3189-7EC4-4A3A-ABB6-37F2FA5ABC1D}" destId="{D0D0E06C-02A0-495E-9F0B-E06FBDF26AF3}" srcOrd="2" destOrd="0" parTransId="{8EBAA08A-D2BE-406B-B9E5-AFA37FE69654}" sibTransId="{1AD66FE1-A755-4430-AF8A-10B603F351AC}"/>
    <dgm:cxn modelId="{7199E4A6-F4FA-4C63-BDF8-610670484D27}" type="presOf" srcId="{D00378C6-5ECD-468F-B1F0-E1C24F86604D}" destId="{ACDCEAEE-1A98-446F-9CA8-1FAF998E0BA8}" srcOrd="0" destOrd="0" presId="urn:microsoft.com/office/officeart/2005/8/layout/target3"/>
    <dgm:cxn modelId="{9318385A-BDC4-4DAC-A9A7-389778E3698D}" srcId="{D00378C6-5ECD-468F-B1F0-E1C24F86604D}" destId="{78C69CC0-BF55-4AD7-85EB-86B665FE6283}" srcOrd="0" destOrd="0" parTransId="{75DE5949-421F-4A0D-9DA9-E7AB6E91BE84}" sibTransId="{8E57D577-5E40-4949-9A30-7F9EE149C8DA}"/>
    <dgm:cxn modelId="{4A3B0E3D-C555-4686-97BD-8712DFAE2A0D}" type="presOf" srcId="{21A520C3-63B5-423B-A4B9-9C09FE59568A}" destId="{9CE96442-A1E0-40C9-BE79-A9B3071F90E2}" srcOrd="0" destOrd="1" presId="urn:microsoft.com/office/officeart/2005/8/layout/target3"/>
    <dgm:cxn modelId="{1D75D9E8-1F52-43D7-BE1F-2A29E24EDE64}" srcId="{D00378C6-5ECD-468F-B1F0-E1C24F86604D}" destId="{46A260AD-666D-4FB8-8A5F-41B1A6DF85D0}" srcOrd="1" destOrd="0" parTransId="{F62FA078-4B2B-4C62-8C72-49A0AC7BF126}" sibTransId="{4C08AEF4-644E-4F27-AD03-BF941CFB3433}"/>
    <dgm:cxn modelId="{2F1B2F5F-2047-47C6-9A59-E74D9DA078A5}" type="presOf" srcId="{9E9D4A03-EF12-4142-9733-5351C4C37316}" destId="{9CE96442-A1E0-40C9-BE79-A9B3071F90E2}" srcOrd="0" destOrd="0" presId="urn:microsoft.com/office/officeart/2005/8/layout/target3"/>
    <dgm:cxn modelId="{42945E5A-7F7C-4692-8621-53A81816F94A}" type="presOf" srcId="{D00378C6-5ECD-468F-B1F0-E1C24F86604D}" destId="{1AB10D09-351E-4CC2-B4C1-266BDA285CFA}" srcOrd="1" destOrd="0" presId="urn:microsoft.com/office/officeart/2005/8/layout/target3"/>
    <dgm:cxn modelId="{335963D7-5989-48B8-A80B-8F29E4281BD2}" type="presOf" srcId="{5757C4F9-89C5-4546-84DC-3F40D94F631D}" destId="{B4AB90B4-32C3-418E-8F94-A35ACFE642D4}" srcOrd="0" destOrd="0" presId="urn:microsoft.com/office/officeart/2005/8/layout/target3"/>
    <dgm:cxn modelId="{AB24D4C8-4B74-4A3D-ACBF-45AE5F06EE45}" type="presOf" srcId="{D0D0E06C-02A0-495E-9F0B-E06FBDF26AF3}" destId="{9CE96442-A1E0-40C9-BE79-A9B3071F90E2}" srcOrd="0" destOrd="2" presId="urn:microsoft.com/office/officeart/2005/8/layout/target3"/>
    <dgm:cxn modelId="{9FF66667-C108-4D9B-AD84-C3465A9AC29E}" type="presOf" srcId="{78C69CC0-BF55-4AD7-85EB-86B665FE6283}" destId="{79160C46-1C45-4542-8E1C-3D792D262AD0}" srcOrd="0" destOrd="0" presId="urn:microsoft.com/office/officeart/2005/8/layout/target3"/>
    <dgm:cxn modelId="{66423A16-3DBB-432E-9EB8-CBB3586BF29A}" srcId="{D00378C6-5ECD-468F-B1F0-E1C24F86604D}" destId="{AD357765-3DD2-4F13-9BB4-FDA6E8C18DEC}" srcOrd="2" destOrd="0" parTransId="{7DB88BDE-DF12-4C67-A85B-38799A12751A}" sibTransId="{D25631F7-5C66-40F5-A957-155249280DEF}"/>
    <dgm:cxn modelId="{06911E61-F402-49B6-85F7-207C673E18B5}" srcId="{ECB5164C-5292-432B-B678-EAC6B82E7509}" destId="{3DF3183B-C19A-4FF9-9042-6BA3DCE45282}" srcOrd="2" destOrd="0" parTransId="{FF1A641B-C7DC-4341-AE63-188156D89FB7}" sibTransId="{19004E27-1A6C-46EF-99CC-C7CD3AEAE260}"/>
    <dgm:cxn modelId="{50616048-820B-4B4C-86FD-E5279BC67F53}" type="presOf" srcId="{ECB5164C-5292-432B-B678-EAC6B82E7509}" destId="{20FDA2D8-CDB4-4009-81C2-825E33BDB0F2}" srcOrd="0" destOrd="0" presId="urn:microsoft.com/office/officeart/2005/8/layout/target3"/>
    <dgm:cxn modelId="{4BD69A03-2642-4449-89AF-186A74729652}" srcId="{0A36BFE2-9219-463B-920A-F8E2180AC084}" destId="{D00378C6-5ECD-468F-B1F0-E1C24F86604D}" srcOrd="1" destOrd="0" parTransId="{21B88338-A5AB-4C9A-A2D0-557EB11E427D}" sibTransId="{EBF8F4AB-79DF-4FA2-90F5-721E9746680F}"/>
    <dgm:cxn modelId="{AFD6AF74-DBB3-4829-92D8-061011FA3001}" type="presOf" srcId="{AD357765-3DD2-4F13-9BB4-FDA6E8C18DEC}" destId="{79160C46-1C45-4542-8E1C-3D792D262AD0}" srcOrd="0" destOrd="2" presId="urn:microsoft.com/office/officeart/2005/8/layout/target3"/>
    <dgm:cxn modelId="{98C1F045-7973-4EDA-ABC8-E6EF0DDE2298}" srcId="{ECB5164C-5292-432B-B678-EAC6B82E7509}" destId="{2A13D6F1-B35F-4E17-B279-CE0C6191D077}" srcOrd="1" destOrd="0" parTransId="{1FBFD902-253F-4423-AD14-4DBF1982A01B}" sibTransId="{49582801-EA62-4497-9984-427E5A1D97B5}"/>
    <dgm:cxn modelId="{CF02BC2B-A435-485A-9156-E6B1740F70C6}" srcId="{0A36BFE2-9219-463B-920A-F8E2180AC084}" destId="{ECB5164C-5292-432B-B678-EAC6B82E7509}" srcOrd="2" destOrd="0" parTransId="{3AF08D83-FF0F-488C-9934-2027F958D78B}" sibTransId="{9E79BED2-1044-4DD5-9BA0-BD803E6984E4}"/>
    <dgm:cxn modelId="{DEA84D28-0F09-409E-BC30-3F7DA40CCB16}" type="presOf" srcId="{ECB5164C-5292-432B-B678-EAC6B82E7509}" destId="{1B698B04-3A1D-40E6-B0B4-94616E0C5B3C}" srcOrd="1" destOrd="0" presId="urn:microsoft.com/office/officeart/2005/8/layout/target3"/>
    <dgm:cxn modelId="{F129F7F6-DEA3-4819-9721-3E42A11B4820}" srcId="{0A36BFE2-9219-463B-920A-F8E2180AC084}" destId="{E5DA3189-7EC4-4A3A-ABB6-37F2FA5ABC1D}" srcOrd="0" destOrd="0" parTransId="{ABE792C0-61B2-4639-B9A7-10641E80C0C0}" sibTransId="{586401BC-6C3E-4D2A-A144-C7F1B98346C4}"/>
    <dgm:cxn modelId="{DAFFDB9C-A85A-4E97-9718-64A1A3BB1F63}" type="presOf" srcId="{2A13D6F1-B35F-4E17-B279-CE0C6191D077}" destId="{B4AB90B4-32C3-418E-8F94-A35ACFE642D4}" srcOrd="0" destOrd="1" presId="urn:microsoft.com/office/officeart/2005/8/layout/target3"/>
    <dgm:cxn modelId="{05A2BF96-C1C1-48FA-9E2A-9ACDC56498A1}" type="presOf" srcId="{0A36BFE2-9219-463B-920A-F8E2180AC084}" destId="{11F8220D-C02E-4252-B6C4-E646FBD67F32}" srcOrd="0" destOrd="0" presId="urn:microsoft.com/office/officeart/2005/8/layout/target3"/>
    <dgm:cxn modelId="{64348B77-A444-4379-8D58-55231B646960}" type="presOf" srcId="{3DF3183B-C19A-4FF9-9042-6BA3DCE45282}" destId="{B4AB90B4-32C3-418E-8F94-A35ACFE642D4}" srcOrd="0" destOrd="2" presId="urn:microsoft.com/office/officeart/2005/8/layout/target3"/>
    <dgm:cxn modelId="{7AE4A2A9-C81E-4984-8190-6D2E052222FA}" type="presOf" srcId="{46A260AD-666D-4FB8-8A5F-41B1A6DF85D0}" destId="{79160C46-1C45-4542-8E1C-3D792D262AD0}" srcOrd="0" destOrd="1" presId="urn:microsoft.com/office/officeart/2005/8/layout/target3"/>
    <dgm:cxn modelId="{3546B15F-E18C-4203-828C-3F70CF8AE8B0}" srcId="{ECB5164C-5292-432B-B678-EAC6B82E7509}" destId="{5757C4F9-89C5-4546-84DC-3F40D94F631D}" srcOrd="0" destOrd="0" parTransId="{DE12A9EE-8BC8-4810-8019-3646F7874CD6}" sibTransId="{01AC65A7-EFDE-45FA-959C-DFE9D0CAEF4B}"/>
    <dgm:cxn modelId="{77D8EBEC-4882-4EB2-BD5A-E9820BC5E87A}" type="presOf" srcId="{E5DA3189-7EC4-4A3A-ABB6-37F2FA5ABC1D}" destId="{4090441F-7B3E-405C-9578-1855E305DB9F}" srcOrd="0" destOrd="0" presId="urn:microsoft.com/office/officeart/2005/8/layout/target3"/>
    <dgm:cxn modelId="{A0EDC1A6-331A-4535-A8D3-634767822DD7}" type="presParOf" srcId="{11F8220D-C02E-4252-B6C4-E646FBD67F32}" destId="{2D901D53-52C3-4A4D-8BD3-5A13D1EE24EC}" srcOrd="0" destOrd="0" presId="urn:microsoft.com/office/officeart/2005/8/layout/target3"/>
    <dgm:cxn modelId="{53808215-7B61-451D-AD46-AF41B97E9C65}" type="presParOf" srcId="{11F8220D-C02E-4252-B6C4-E646FBD67F32}" destId="{1A1604A2-50B3-43AB-8439-3E488971A73F}" srcOrd="1" destOrd="0" presId="urn:microsoft.com/office/officeart/2005/8/layout/target3"/>
    <dgm:cxn modelId="{0D10F83F-BC8C-4D33-8376-24FF8E1CCF43}" type="presParOf" srcId="{11F8220D-C02E-4252-B6C4-E646FBD67F32}" destId="{4090441F-7B3E-405C-9578-1855E305DB9F}" srcOrd="2" destOrd="0" presId="urn:microsoft.com/office/officeart/2005/8/layout/target3"/>
    <dgm:cxn modelId="{AFFAB834-037B-4B4E-9049-D7B8C71470D0}" type="presParOf" srcId="{11F8220D-C02E-4252-B6C4-E646FBD67F32}" destId="{EC215C3D-968C-4C96-9090-E8B16F6F1EF6}" srcOrd="3" destOrd="0" presId="urn:microsoft.com/office/officeart/2005/8/layout/target3"/>
    <dgm:cxn modelId="{7DE899D2-5063-4E86-A781-41A7048E27D6}" type="presParOf" srcId="{11F8220D-C02E-4252-B6C4-E646FBD67F32}" destId="{0AF8CD99-FB46-468B-B2CF-201C3CC34E33}" srcOrd="4" destOrd="0" presId="urn:microsoft.com/office/officeart/2005/8/layout/target3"/>
    <dgm:cxn modelId="{3D92F998-807B-4F6D-AE26-5A7A5A611364}" type="presParOf" srcId="{11F8220D-C02E-4252-B6C4-E646FBD67F32}" destId="{ACDCEAEE-1A98-446F-9CA8-1FAF998E0BA8}" srcOrd="5" destOrd="0" presId="urn:microsoft.com/office/officeart/2005/8/layout/target3"/>
    <dgm:cxn modelId="{238A007E-0A0E-48D2-BB4B-619EF77D22E4}" type="presParOf" srcId="{11F8220D-C02E-4252-B6C4-E646FBD67F32}" destId="{E73432C8-EB9C-4FF7-BD65-14CF8D1F06D6}" srcOrd="6" destOrd="0" presId="urn:microsoft.com/office/officeart/2005/8/layout/target3"/>
    <dgm:cxn modelId="{87C9C75A-9CF3-4E30-AE6D-E61C975D579C}" type="presParOf" srcId="{11F8220D-C02E-4252-B6C4-E646FBD67F32}" destId="{86B50E5A-1C8E-4231-8649-4FA151A3BC9C}" srcOrd="7" destOrd="0" presId="urn:microsoft.com/office/officeart/2005/8/layout/target3"/>
    <dgm:cxn modelId="{A226D622-54D5-44A0-B445-454AEBF28AB7}" type="presParOf" srcId="{11F8220D-C02E-4252-B6C4-E646FBD67F32}" destId="{20FDA2D8-CDB4-4009-81C2-825E33BDB0F2}" srcOrd="8" destOrd="0" presId="urn:microsoft.com/office/officeart/2005/8/layout/target3"/>
    <dgm:cxn modelId="{11AAF37D-8B6E-437A-9B90-69155EEED52F}" type="presParOf" srcId="{11F8220D-C02E-4252-B6C4-E646FBD67F32}" destId="{A0B20CC1-8F3C-42F1-86B0-66EB546F712E}" srcOrd="9" destOrd="0" presId="urn:microsoft.com/office/officeart/2005/8/layout/target3"/>
    <dgm:cxn modelId="{C03228B9-BCFA-47D8-86C9-9A8DA2C2C477}" type="presParOf" srcId="{11F8220D-C02E-4252-B6C4-E646FBD67F32}" destId="{9CE96442-A1E0-40C9-BE79-A9B3071F90E2}" srcOrd="10" destOrd="0" presId="urn:microsoft.com/office/officeart/2005/8/layout/target3"/>
    <dgm:cxn modelId="{5B775E9D-E843-436D-9D90-066D4642DFED}" type="presParOf" srcId="{11F8220D-C02E-4252-B6C4-E646FBD67F32}" destId="{1AB10D09-351E-4CC2-B4C1-266BDA285CFA}" srcOrd="11" destOrd="0" presId="urn:microsoft.com/office/officeart/2005/8/layout/target3"/>
    <dgm:cxn modelId="{51E61CF1-7396-41C4-8E08-1EAA975ECA35}" type="presParOf" srcId="{11F8220D-C02E-4252-B6C4-E646FBD67F32}" destId="{79160C46-1C45-4542-8E1C-3D792D262AD0}" srcOrd="12" destOrd="0" presId="urn:microsoft.com/office/officeart/2005/8/layout/target3"/>
    <dgm:cxn modelId="{4FAD61A0-204F-476D-AFE9-257640845132}" type="presParOf" srcId="{11F8220D-C02E-4252-B6C4-E646FBD67F32}" destId="{1B698B04-3A1D-40E6-B0B4-94616E0C5B3C}" srcOrd="13" destOrd="0" presId="urn:microsoft.com/office/officeart/2005/8/layout/target3"/>
    <dgm:cxn modelId="{652B7929-0FEA-4733-B3B0-4B9657C94B6E}" type="presParOf" srcId="{11F8220D-C02E-4252-B6C4-E646FBD67F32}" destId="{B4AB90B4-32C3-418E-8F94-A35ACFE642D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DF916-D99A-4C1A-934F-3A367D09FEAD}">
      <dsp:nvSpPr>
        <dsp:cNvPr id="0" name=""/>
        <dsp:cNvSpPr/>
      </dsp:nvSpPr>
      <dsp:spPr>
        <a:xfrm>
          <a:off x="4115630" y="1407093"/>
          <a:ext cx="2879753" cy="723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769"/>
              </a:lnTo>
              <a:lnTo>
                <a:pt x="2879753" y="524769"/>
              </a:lnTo>
              <a:lnTo>
                <a:pt x="2879753" y="7236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0AF61-CB76-4C3D-AF1C-CC8E1FA788C8}">
      <dsp:nvSpPr>
        <dsp:cNvPr id="0" name=""/>
        <dsp:cNvSpPr/>
      </dsp:nvSpPr>
      <dsp:spPr>
        <a:xfrm>
          <a:off x="3995820" y="1407093"/>
          <a:ext cx="91440" cy="723629"/>
        </a:xfrm>
        <a:custGeom>
          <a:avLst/>
          <a:gdLst/>
          <a:ahLst/>
          <a:cxnLst/>
          <a:rect l="0" t="0" r="0" b="0"/>
          <a:pathLst>
            <a:path>
              <a:moveTo>
                <a:pt x="119809" y="0"/>
              </a:moveTo>
              <a:lnTo>
                <a:pt x="119809" y="524769"/>
              </a:lnTo>
              <a:lnTo>
                <a:pt x="45720" y="524769"/>
              </a:lnTo>
              <a:lnTo>
                <a:pt x="45720" y="7236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95C0A-839E-412A-9249-8645F36ACA0F}">
      <dsp:nvSpPr>
        <dsp:cNvPr id="0" name=""/>
        <dsp:cNvSpPr/>
      </dsp:nvSpPr>
      <dsp:spPr>
        <a:xfrm>
          <a:off x="1150613" y="1407093"/>
          <a:ext cx="2965016" cy="723629"/>
        </a:xfrm>
        <a:custGeom>
          <a:avLst/>
          <a:gdLst/>
          <a:ahLst/>
          <a:cxnLst/>
          <a:rect l="0" t="0" r="0" b="0"/>
          <a:pathLst>
            <a:path>
              <a:moveTo>
                <a:pt x="2965016" y="0"/>
              </a:moveTo>
              <a:lnTo>
                <a:pt x="2965016" y="524769"/>
              </a:lnTo>
              <a:lnTo>
                <a:pt x="0" y="524769"/>
              </a:lnTo>
              <a:lnTo>
                <a:pt x="0" y="7236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F0D7E-828F-40CF-8D96-CB5035325E56}">
      <dsp:nvSpPr>
        <dsp:cNvPr id="0" name=""/>
        <dsp:cNvSpPr/>
      </dsp:nvSpPr>
      <dsp:spPr>
        <a:xfrm>
          <a:off x="400646" y="0"/>
          <a:ext cx="7429966" cy="140709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2000" b="1" i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Межбюджетные трансферты - </a:t>
          </a:r>
          <a:r>
            <a:rPr lang="ru-RU" altLang="ru-RU" sz="2000" b="0" i="0" kern="1200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это 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r>
            <a:rPr lang="ru-RU" altLang="ru-RU" sz="2000" b="1" i="1" kern="1200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.</a:t>
          </a:r>
          <a:endParaRPr lang="ru-RU" sz="2000" b="1" i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00646" y="0"/>
        <a:ext cx="7429966" cy="1407093"/>
      </dsp:txXfrm>
    </dsp:sp>
    <dsp:sp modelId="{DE9FFC1D-18D3-4A66-BCD0-867CBDB76287}">
      <dsp:nvSpPr>
        <dsp:cNvPr id="0" name=""/>
        <dsp:cNvSpPr/>
      </dsp:nvSpPr>
      <dsp:spPr>
        <a:xfrm>
          <a:off x="5342" y="2130722"/>
          <a:ext cx="2290541" cy="1835967"/>
        </a:xfrm>
        <a:prstGeom prst="rect">
          <a:avLst/>
        </a:prstGeom>
        <a:solidFill>
          <a:srgbClr val="F8E3B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Дотации – </a:t>
          </a:r>
          <a:r>
            <a:rPr lang="ru-RU" sz="1800" b="0" i="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предоставляются без конкретной цели их использования</a:t>
          </a:r>
          <a:endParaRPr lang="ru-RU" sz="1800" b="1" i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5342" y="2130722"/>
        <a:ext cx="2290541" cy="1835967"/>
      </dsp:txXfrm>
    </dsp:sp>
    <dsp:sp modelId="{1D1E3660-9BCA-455D-84DF-907A4D50E450}">
      <dsp:nvSpPr>
        <dsp:cNvPr id="0" name=""/>
        <dsp:cNvSpPr/>
      </dsp:nvSpPr>
      <dsp:spPr>
        <a:xfrm>
          <a:off x="2693603" y="2130722"/>
          <a:ext cx="2695874" cy="1803922"/>
        </a:xfrm>
        <a:prstGeom prst="rect">
          <a:avLst/>
        </a:prstGeom>
        <a:solidFill>
          <a:srgbClr val="F8E3B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Субвенции – </a:t>
          </a:r>
          <a:r>
            <a:rPr lang="ru-RU" sz="1800" b="0" i="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предоставляются на финансирование «переданных» другим публично-правовым образованиям полномочий</a:t>
          </a:r>
        </a:p>
      </dsp:txBody>
      <dsp:txXfrm>
        <a:off x="2693603" y="2130722"/>
        <a:ext cx="2695874" cy="1803922"/>
      </dsp:txXfrm>
    </dsp:sp>
    <dsp:sp modelId="{8CC6FCFD-F62A-4FC4-B108-A2EF0F5F9CC5}">
      <dsp:nvSpPr>
        <dsp:cNvPr id="0" name=""/>
        <dsp:cNvSpPr/>
      </dsp:nvSpPr>
      <dsp:spPr>
        <a:xfrm>
          <a:off x="5787197" y="2130722"/>
          <a:ext cx="2416372" cy="1835967"/>
        </a:xfrm>
        <a:prstGeom prst="rect">
          <a:avLst/>
        </a:prstGeom>
        <a:solidFill>
          <a:srgbClr val="F8E3B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Субсидии и иные межбюджетные трансферты – </a:t>
          </a:r>
          <a:r>
            <a:rPr lang="ru-RU" sz="1800" b="0" i="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предоставляются на определенные цели</a:t>
          </a:r>
          <a:endParaRPr lang="ru-RU" sz="1800" b="1" i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5787197" y="2130722"/>
        <a:ext cx="2416372" cy="1835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3B13B-BED2-4FC1-A008-8EE267F8938E}">
      <dsp:nvSpPr>
        <dsp:cNvPr id="0" name=""/>
        <dsp:cNvSpPr/>
      </dsp:nvSpPr>
      <dsp:spPr>
        <a:xfrm>
          <a:off x="-3906890" y="-599898"/>
          <a:ext cx="4656180" cy="4656180"/>
        </a:xfrm>
        <a:prstGeom prst="blockArc">
          <a:avLst>
            <a:gd name="adj1" fmla="val 18900000"/>
            <a:gd name="adj2" fmla="val 2700000"/>
            <a:gd name="adj3" fmla="val 464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B608F-80A0-4E84-A964-816B9B3285EA}">
      <dsp:nvSpPr>
        <dsp:cNvPr id="0" name=""/>
        <dsp:cNvSpPr/>
      </dsp:nvSpPr>
      <dsp:spPr>
        <a:xfrm>
          <a:off x="481854" y="345638"/>
          <a:ext cx="2527317" cy="69127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70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ДОХОДЫ</a:t>
          </a:r>
          <a:endParaRPr lang="ru-RU" sz="24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81854" y="345638"/>
        <a:ext cx="2527317" cy="691276"/>
      </dsp:txXfrm>
    </dsp:sp>
    <dsp:sp modelId="{766698CB-C3A5-47E4-B515-BA6F8798766F}">
      <dsp:nvSpPr>
        <dsp:cNvPr id="0" name=""/>
        <dsp:cNvSpPr/>
      </dsp:nvSpPr>
      <dsp:spPr>
        <a:xfrm>
          <a:off x="49806" y="259228"/>
          <a:ext cx="864096" cy="86409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F7D8A-A39F-4F69-8B37-BCF3DA3740F7}">
      <dsp:nvSpPr>
        <dsp:cNvPr id="0" name=""/>
        <dsp:cNvSpPr/>
      </dsp:nvSpPr>
      <dsp:spPr>
        <a:xfrm>
          <a:off x="732541" y="1395846"/>
          <a:ext cx="2276038" cy="691276"/>
        </a:xfrm>
        <a:prstGeom prst="rect">
          <a:avLst/>
        </a:prstGeom>
        <a:solidFill>
          <a:srgbClr val="FFCCCC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70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РАСХОДЫ</a:t>
          </a:r>
          <a:endParaRPr lang="ru-RU" sz="24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732541" y="1395846"/>
        <a:ext cx="2276038" cy="691276"/>
      </dsp:txXfrm>
    </dsp:sp>
    <dsp:sp modelId="{4287C91E-2313-4E82-8CB6-4D2CBEC8EA2A}">
      <dsp:nvSpPr>
        <dsp:cNvPr id="0" name=""/>
        <dsp:cNvSpPr/>
      </dsp:nvSpPr>
      <dsp:spPr>
        <a:xfrm>
          <a:off x="301085" y="1296144"/>
          <a:ext cx="864096" cy="864096"/>
        </a:xfrm>
        <a:prstGeom prst="ellipse">
          <a:avLst/>
        </a:prstGeom>
        <a:solidFill>
          <a:srgbClr val="FFCCCC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09F19-428A-4BFB-B4B6-204C8B23C94E}">
      <dsp:nvSpPr>
        <dsp:cNvPr id="0" name=""/>
        <dsp:cNvSpPr/>
      </dsp:nvSpPr>
      <dsp:spPr>
        <a:xfrm>
          <a:off x="481854" y="2419468"/>
          <a:ext cx="2527317" cy="691276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7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ДЕФИЦИТ/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ПРОФИЦИТ (-/+)</a:t>
          </a:r>
          <a:endParaRPr lang="ru-RU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81854" y="2419468"/>
        <a:ext cx="2527317" cy="691276"/>
      </dsp:txXfrm>
    </dsp:sp>
    <dsp:sp modelId="{6E708460-F9F3-4868-8B43-8ADB95A7AC45}">
      <dsp:nvSpPr>
        <dsp:cNvPr id="0" name=""/>
        <dsp:cNvSpPr/>
      </dsp:nvSpPr>
      <dsp:spPr>
        <a:xfrm>
          <a:off x="49806" y="2333059"/>
          <a:ext cx="864096" cy="864096"/>
        </a:xfrm>
        <a:prstGeom prst="ellipse">
          <a:avLst/>
        </a:prstGeom>
        <a:solidFill>
          <a:schemeClr val="bg2">
            <a:lumMod val="75000"/>
          </a:scheme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01D53-52C3-4A4D-8BD3-5A13D1EE24EC}">
      <dsp:nvSpPr>
        <dsp:cNvPr id="0" name=""/>
        <dsp:cNvSpPr/>
      </dsp:nvSpPr>
      <dsp:spPr>
        <a:xfrm>
          <a:off x="0" y="0"/>
          <a:ext cx="3581400" cy="3581400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90441F-7B3E-405C-9578-1855E305DB9F}">
      <dsp:nvSpPr>
        <dsp:cNvPr id="0" name=""/>
        <dsp:cNvSpPr/>
      </dsp:nvSpPr>
      <dsp:spPr>
        <a:xfrm>
          <a:off x="1790700" y="0"/>
          <a:ext cx="5524499" cy="358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Calibri" pitchFamily="34" charset="0"/>
              <a:cs typeface="Calibri" pitchFamily="34" charset="0"/>
            </a:rPr>
            <a:t>Всего доходов</a:t>
          </a:r>
        </a:p>
      </dsp:txBody>
      <dsp:txXfrm>
        <a:off x="1790700" y="0"/>
        <a:ext cx="2762249" cy="1074422"/>
      </dsp:txXfrm>
    </dsp:sp>
    <dsp:sp modelId="{0AF8CD99-FB46-468B-B2CF-201C3CC34E33}">
      <dsp:nvSpPr>
        <dsp:cNvPr id="0" name=""/>
        <dsp:cNvSpPr/>
      </dsp:nvSpPr>
      <dsp:spPr>
        <a:xfrm>
          <a:off x="626746" y="1074422"/>
          <a:ext cx="2327907" cy="23279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DCEAEE-1A98-446F-9CA8-1FAF998E0BA8}">
      <dsp:nvSpPr>
        <dsp:cNvPr id="0" name=""/>
        <dsp:cNvSpPr/>
      </dsp:nvSpPr>
      <dsp:spPr>
        <a:xfrm>
          <a:off x="1790700" y="1066810"/>
          <a:ext cx="5524499" cy="2327907"/>
        </a:xfrm>
        <a:prstGeom prst="rect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Calibri" pitchFamily="34" charset="0"/>
              <a:cs typeface="Calibri" pitchFamily="34" charset="0"/>
            </a:rPr>
            <a:t>Налоговые и неналоговые доходы</a:t>
          </a:r>
        </a:p>
      </dsp:txBody>
      <dsp:txXfrm>
        <a:off x="1790700" y="1066810"/>
        <a:ext cx="2762249" cy="1074418"/>
      </dsp:txXfrm>
    </dsp:sp>
    <dsp:sp modelId="{86B50E5A-1C8E-4231-8649-4FA151A3BC9C}">
      <dsp:nvSpPr>
        <dsp:cNvPr id="0" name=""/>
        <dsp:cNvSpPr/>
      </dsp:nvSpPr>
      <dsp:spPr>
        <a:xfrm>
          <a:off x="1253490" y="2148841"/>
          <a:ext cx="1074418" cy="10744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FDA2D8-CDB4-4009-81C2-825E33BDB0F2}">
      <dsp:nvSpPr>
        <dsp:cNvPr id="0" name=""/>
        <dsp:cNvSpPr/>
      </dsp:nvSpPr>
      <dsp:spPr>
        <a:xfrm>
          <a:off x="1790700" y="2148841"/>
          <a:ext cx="5524499" cy="10744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Calibri" pitchFamily="34" charset="0"/>
              <a:cs typeface="Calibri" pitchFamily="34" charset="0"/>
            </a:rPr>
            <a:t>Безвозмездные поступления</a:t>
          </a:r>
        </a:p>
      </dsp:txBody>
      <dsp:txXfrm>
        <a:off x="1790700" y="2148841"/>
        <a:ext cx="2762249" cy="1074418"/>
      </dsp:txXfrm>
    </dsp:sp>
    <dsp:sp modelId="{9CE96442-A1E0-40C9-BE79-A9B3071F90E2}">
      <dsp:nvSpPr>
        <dsp:cNvPr id="0" name=""/>
        <dsp:cNvSpPr/>
      </dsp:nvSpPr>
      <dsp:spPr>
        <a:xfrm>
          <a:off x="4552950" y="0"/>
          <a:ext cx="2762249" cy="107442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1 212 413,4</a:t>
          </a:r>
          <a:endParaRPr lang="ru-RU" sz="2000" b="1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rPr>
            <a:t>1 266 021,1</a:t>
          </a:r>
          <a:endParaRPr lang="ru-RU" sz="2000" b="1" kern="1200" dirty="0">
            <a:solidFill>
              <a:srgbClr val="00B050"/>
            </a:solidFill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104,4%</a:t>
          </a:r>
          <a:endParaRPr lang="ru-RU" sz="2000" b="1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4552950" y="0"/>
        <a:ext cx="2762249" cy="1074422"/>
      </dsp:txXfrm>
    </dsp:sp>
    <dsp:sp modelId="{79160C46-1C45-4542-8E1C-3D792D262AD0}">
      <dsp:nvSpPr>
        <dsp:cNvPr id="0" name=""/>
        <dsp:cNvSpPr/>
      </dsp:nvSpPr>
      <dsp:spPr>
        <a:xfrm>
          <a:off x="4552950" y="1074422"/>
          <a:ext cx="2762249" cy="107441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395 730,6</a:t>
          </a:r>
          <a:endParaRPr lang="ru-RU" sz="2000" b="1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rPr>
            <a:t>454 107,3</a:t>
          </a:r>
          <a:endParaRPr lang="ru-RU" sz="2000" b="1" kern="1200" dirty="0">
            <a:solidFill>
              <a:srgbClr val="00B050"/>
            </a:solidFill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114,8%</a:t>
          </a:r>
          <a:endParaRPr lang="ru-RU" sz="2000" b="1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4552950" y="1074422"/>
        <a:ext cx="2762249" cy="1074418"/>
      </dsp:txXfrm>
    </dsp:sp>
    <dsp:sp modelId="{B4AB90B4-32C3-418E-8F94-A35ACFE642D4}">
      <dsp:nvSpPr>
        <dsp:cNvPr id="0" name=""/>
        <dsp:cNvSpPr/>
      </dsp:nvSpPr>
      <dsp:spPr>
        <a:xfrm>
          <a:off x="4552950" y="2148841"/>
          <a:ext cx="2762249" cy="107441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816 682,8</a:t>
          </a:r>
          <a:endParaRPr lang="ru-RU" sz="2000" b="1" i="0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rPr>
            <a:t>811 913,8</a:t>
          </a:r>
          <a:endParaRPr lang="ru-RU" sz="2000" b="1" i="0" kern="1200" dirty="0">
            <a:solidFill>
              <a:srgbClr val="00B050"/>
            </a:solidFill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99,4%</a:t>
          </a:r>
          <a:endParaRPr lang="ru-RU" sz="2000" b="1" i="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4552950" y="2148841"/>
        <a:ext cx="2762249" cy="1074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0.39374</cdr:x>
      <cdr:y>0.06154</cdr:y>
    </cdr:from>
    <cdr:to>
      <cdr:x>0.64804</cdr:x>
      <cdr:y>0.14702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00200" y="288032"/>
          <a:ext cx="1162628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год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B8C4C-74BC-4A9C-B455-932A63597F05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1B437-333E-43F8-8FBA-13E08C120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04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1B437-333E-43F8-8FBA-13E08C12048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5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348880"/>
            <a:ext cx="777686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Calibri" pitchFamily="34" charset="0"/>
                <a:cs typeface="Calibri" pitchFamily="34" charset="0"/>
              </a:rPr>
              <a:t>Бюджет для граждан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 </a:t>
            </a:r>
            <a:endParaRPr lang="ru-RU" sz="28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по решению Совета депутатов </a:t>
            </a:r>
          </a:p>
          <a:p>
            <a:pPr algn="ctr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от 30.05.2025 г. №42 </a:t>
            </a:r>
          </a:p>
          <a:p>
            <a:pPr algn="ctr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Об исполнении бюджета Лукояновского муниципального округа Нижегородской области за 2024 год</a:t>
            </a:r>
            <a:endParaRPr lang="ru-RU" sz="2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4664"/>
            <a:ext cx="619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10"/>
          <p:cNvSpPr>
            <a:spLocks noChangeArrowheads="1"/>
          </p:cNvSpPr>
          <p:nvPr/>
        </p:nvSpPr>
        <p:spPr bwMode="auto">
          <a:xfrm>
            <a:off x="5657850" y="404664"/>
            <a:ext cx="35814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АДМИНИСТРАЦИЯ ЛУКОЯНОВСКОГО МУНИЦИПАЛЬНОГО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ОКРУГА НИЖЕГОРОДСКОЙ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093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228600"/>
            <a:ext cx="7620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36712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itchFamily="34" charset="0"/>
                <a:cs typeface="Calibri" pitchFamily="34" charset="0"/>
              </a:rPr>
              <a:t>Отчет об исполнении бюджета содержит данные об исполнении бюджета по доходам, расходам и источникам финансирования дефицита бюджета в соответствии с бюджетной классификацией Российской Федерации.</a:t>
            </a:r>
          </a:p>
          <a:p>
            <a:pPr algn="just"/>
            <a:endParaRPr lang="ru-RU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dirty="0">
                <a:latin typeface="Calibri" pitchFamily="34" charset="0"/>
                <a:cs typeface="Calibri" pitchFamily="34" charset="0"/>
              </a:rPr>
              <a:t> Годовой отчет об исполнении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бюджета округа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подлежит рассмотрению Советом депутатов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 муниципального округа Нижегородской области и утверждается решением Совета депутатов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муниципального округа. </a:t>
            </a:r>
          </a:p>
          <a:p>
            <a:pPr algn="just"/>
            <a:endParaRPr lang="ru-RU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dirty="0">
                <a:latin typeface="Calibri" pitchFamily="34" charset="0"/>
                <a:cs typeface="Calibri" pitchFamily="34" charset="0"/>
              </a:rPr>
              <a:t>Решением Совета депутатов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муниципального округа об исполнении бюджета утверждается отчет об исполнении бюджета за отчетный финансовый год с указанием общего объема доходов, расходов и дефицита (профицита) бюджета.</a:t>
            </a:r>
          </a:p>
          <a:p>
            <a:pPr algn="just"/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/>
            <a:endParaRPr lang="ru-RU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dirty="0">
                <a:latin typeface="Calibri" pitchFamily="34" charset="0"/>
                <a:cs typeface="Calibri" pitchFamily="34" charset="0"/>
              </a:rPr>
              <a:t>В отчете об исполнении бюджета указывается сколько и каких доходов поступило в бюджет за год и на какие цели эти денежные средства были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израсходованы.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5800" y="228600"/>
            <a:ext cx="762000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Основные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задачи 2024 года</a:t>
            </a:r>
            <a:endParaRPr lang="ru-RU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кругленный прямоугольник 12"/>
          <p:cNvSpPr>
            <a:spLocks noChangeArrowheads="1"/>
          </p:cNvSpPr>
          <p:nvPr/>
        </p:nvSpPr>
        <p:spPr bwMode="auto">
          <a:xfrm>
            <a:off x="1473200" y="1014843"/>
            <a:ext cx="6858000" cy="4572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бюджетной системы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14"/>
          <p:cNvSpPr>
            <a:spLocks noChangeArrowheads="1"/>
          </p:cNvSpPr>
          <p:nvPr/>
        </p:nvSpPr>
        <p:spPr bwMode="auto">
          <a:xfrm>
            <a:off x="1581777" y="1916832"/>
            <a:ext cx="6927552" cy="609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Сохранение и развитие налогового потенциала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9143" y="2846338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эффективности и оптимизации бюджетных расходов, в том числе за счет концентрации финансовых ресурсов на приоритетных направлениях бюджетных расходов, в первую очередь на обеспечение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национальным проектам, государственным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муниципальным программам</a:t>
            </a:r>
          </a:p>
        </p:txBody>
      </p:sp>
      <p:sp>
        <p:nvSpPr>
          <p:cNvPr id="6" name="Скругленный прямоугольник 22"/>
          <p:cNvSpPr>
            <a:spLocks noChangeArrowheads="1"/>
          </p:cNvSpPr>
          <p:nvPr/>
        </p:nvSpPr>
        <p:spPr bwMode="auto">
          <a:xfrm>
            <a:off x="1630675" y="4509120"/>
            <a:ext cx="6708991" cy="842392"/>
          </a:xfrm>
          <a:prstGeom prst="roundRect">
            <a:avLst>
              <a:gd name="adj" fmla="val 2171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Усиление роли финансового контроля в управлении бюджетным процессом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0676" y="5925234"/>
            <a:ext cx="6829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прозрачности и открытости бюджетного процесса</a:t>
            </a:r>
          </a:p>
        </p:txBody>
      </p:sp>
      <p:pic>
        <p:nvPicPr>
          <p:cNvPr id="9" name="Picture 32" descr="http://900igr.net/datai/fizkultura/Ves-rantsa/0014-008-Vyvod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57" y="836712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s://biz.liga.net/images/general/2014/06/20/thumbnail-nv-2014062008412278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757" y="1916832"/>
            <a:ext cx="1066800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9" descr="https://vademec.ru/upload/iblock/c8b/c8bebca73a8c3075f1fd41bce2eb506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590" y="3013502"/>
            <a:ext cx="11430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https://2.bp.blogspot.com/-rkYO-bXC9XU/VOYKz_gFDCI/AAAAAAAAAAs/sZUU0tT3ZEY/w530-h354-p/contabilid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757" y="4437112"/>
            <a:ext cx="11430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http://www.molchanovo.ru/image/resize/800x600/upload/images/2018/tmp__/tmp__/tmp__/tmp__/tmp__/tmp__/tmp__/tmp__/tmp__/tmp__/tmp__/tmp__/tmp__/2018-06-28_10-39-1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7514" y="5791200"/>
            <a:ext cx="11430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23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9200" y="152400"/>
            <a:ext cx="712812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Публичные слушания</a:t>
            </a:r>
          </a:p>
        </p:txBody>
      </p:sp>
      <p:pic>
        <p:nvPicPr>
          <p:cNvPr id="3" name="Picture 20" descr="https://urtmag.ru/upload/iblock/464/f9f652bb2ca21a0fc2c11e47e4868e91_original.175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504" y="1196751"/>
            <a:ext cx="3528392" cy="3816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707904" y="1143000"/>
            <a:ext cx="49685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Calibri" pitchFamily="34" charset="0"/>
                <a:cs typeface="Calibri" pitchFamily="34" charset="0"/>
              </a:rPr>
              <a:t>Публичные слушания –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за очередной финансовый год .</a:t>
            </a:r>
          </a:p>
          <a:p>
            <a:pPr algn="just"/>
            <a:r>
              <a:rPr lang="ru-RU" i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  <a:p>
            <a:pPr algn="just"/>
            <a:r>
              <a:rPr lang="ru-RU" dirty="0">
                <a:latin typeface="Calibri" pitchFamily="34" charset="0"/>
                <a:cs typeface="Calibri" pitchFamily="34" charset="0"/>
              </a:rPr>
              <a:t>     Результат публичных слушаний – заключение, в котором отражаются выраженные позиции жителей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муниципального округа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</p:txBody>
      </p:sp>
    </p:spTree>
    <p:extLst>
      <p:ext uri="{BB962C8B-B14F-4D97-AF65-F5344CB8AC3E}">
        <p14:creationId xmlns:p14="http://schemas.microsoft.com/office/powerpoint/2010/main" val="35287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457200" y="152400"/>
            <a:ext cx="8305800" cy="533400"/>
          </a:xfrm>
          <a:prstGeom prst="homePlat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E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Показатели социально-экономического развития за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2024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год</a:t>
            </a:r>
          </a:p>
        </p:txBody>
      </p:sp>
      <p:pic>
        <p:nvPicPr>
          <p:cNvPr id="3" name="Picture 6" descr="Maps 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e.bsu.ru/pluginfile.php/428/course/overviewfiles/%D0%B4%D0%B5%D0%BC%D0%BE%D0%B3%D1%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2856"/>
            <a:ext cx="1295399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ar chart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0100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s://avatars.dzeninfra.ru/get-zen_doc/4470750/pub_607b4d3b1b83785a82f5dc17_607b5ec4298124331e6a9ef9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237832"/>
            <a:ext cx="13716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16"/>
          <p:cNvSpPr>
            <a:spLocks noChangeArrowheads="1"/>
          </p:cNvSpPr>
          <p:nvPr/>
        </p:nvSpPr>
        <p:spPr bwMode="auto">
          <a:xfrm>
            <a:off x="1752600" y="1066800"/>
            <a:ext cx="2286000" cy="609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 sz="1800" dirty="0">
                <a:latin typeface="Calibri" pitchFamily="34" charset="0"/>
                <a:cs typeface="Calibri" pitchFamily="34" charset="0"/>
              </a:rPr>
              <a:t>1 900 кв.км.</a:t>
            </a:r>
          </a:p>
          <a:p>
            <a:r>
              <a:rPr lang="ru-RU" sz="1800" dirty="0">
                <a:latin typeface="Calibri" pitchFamily="34" charset="0"/>
                <a:cs typeface="Calibri" pitchFamily="34" charset="0"/>
              </a:rPr>
              <a:t>площадь района</a:t>
            </a:r>
          </a:p>
        </p:txBody>
      </p:sp>
      <p:sp>
        <p:nvSpPr>
          <p:cNvPr id="8" name="Прямоугольник 17"/>
          <p:cNvSpPr>
            <a:spLocks noChangeArrowheads="1"/>
          </p:cNvSpPr>
          <p:nvPr/>
        </p:nvSpPr>
        <p:spPr bwMode="auto">
          <a:xfrm>
            <a:off x="1828800" y="2286000"/>
            <a:ext cx="1981200" cy="838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 sz="1800" dirty="0" smtClean="0">
                <a:latin typeface="Calibri" pitchFamily="34" charset="0"/>
                <a:cs typeface="Calibri" pitchFamily="34" charset="0"/>
              </a:rPr>
              <a:t>25 751 чел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sz="1800" dirty="0" smtClean="0">
                <a:latin typeface="Calibri" pitchFamily="34" charset="0"/>
                <a:cs typeface="Calibri" pitchFamily="34" charset="0"/>
              </a:rPr>
              <a:t>численность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населения на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01.01.2024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г.</a:t>
            </a: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auto">
          <a:xfrm>
            <a:off x="1752600" y="3717032"/>
            <a:ext cx="2362200" cy="108011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 sz="1800" dirty="0" smtClean="0">
                <a:latin typeface="Calibri" pitchFamily="34" charset="0"/>
                <a:cs typeface="Calibri" pitchFamily="34" charset="0"/>
              </a:rPr>
              <a:t>2 376,2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млн.руб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. объем отгруженных товаров, работ, услуг</a:t>
            </a: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735667" y="5373216"/>
            <a:ext cx="2362200" cy="685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 sz="1800" dirty="0" smtClean="0">
                <a:latin typeface="Calibri" pitchFamily="34" charset="0"/>
                <a:cs typeface="Calibri" pitchFamily="34" charset="0"/>
              </a:rPr>
              <a:t>2 428,4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млн.руб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.  фонд оплаты труда</a:t>
            </a:r>
          </a:p>
        </p:txBody>
      </p:sp>
      <p:pic>
        <p:nvPicPr>
          <p:cNvPr id="11" name="Picture 2" descr="Credit Card ic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8382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796136" y="983653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39 881,0 руб</a:t>
            </a:r>
            <a:r>
              <a:rPr lang="ru-RU" dirty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среднемесячная заработная плата</a:t>
            </a:r>
          </a:p>
        </p:txBody>
      </p:sp>
      <p:pic>
        <p:nvPicPr>
          <p:cNvPr id="13" name="Picture 14" descr="http://cmpro.ru/images/news_images/558/finance_news_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1500" y="2290233"/>
            <a:ext cx="13716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21"/>
          <p:cNvSpPr>
            <a:spLocks noChangeArrowheads="1"/>
          </p:cNvSpPr>
          <p:nvPr/>
        </p:nvSpPr>
        <p:spPr bwMode="auto">
          <a:xfrm>
            <a:off x="5940152" y="2362200"/>
            <a:ext cx="2289448" cy="838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 sz="1800" dirty="0" smtClean="0">
                <a:latin typeface="Calibri" pitchFamily="34" charset="0"/>
                <a:cs typeface="Calibri" pitchFamily="34" charset="0"/>
              </a:rPr>
              <a:t>583,0 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млн.руб.</a:t>
            </a:r>
          </a:p>
          <a:p>
            <a:r>
              <a:rPr lang="ru-RU" sz="1800" dirty="0">
                <a:latin typeface="Calibri" pitchFamily="34" charset="0"/>
                <a:cs typeface="Calibri" pitchFamily="34" charset="0"/>
              </a:rPr>
              <a:t>инвестиции в основной капитал</a:t>
            </a:r>
          </a:p>
        </p:txBody>
      </p:sp>
      <p:sp>
        <p:nvSpPr>
          <p:cNvPr id="15" name="Скругленный прямоугольник 108"/>
          <p:cNvSpPr>
            <a:spLocks noChangeArrowheads="1"/>
          </p:cNvSpPr>
          <p:nvPr/>
        </p:nvSpPr>
        <p:spPr bwMode="auto">
          <a:xfrm>
            <a:off x="4453549" y="3887440"/>
            <a:ext cx="4343400" cy="25146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2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Количество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муниципальных учреждений –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30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: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Char char="-"/>
              <a:defRPr/>
            </a:pPr>
            <a:r>
              <a:rPr lang="ru-RU" dirty="0">
                <a:latin typeface="Calibri" pitchFamily="34" charset="0"/>
                <a:cs typeface="Calibri" pitchFamily="34" charset="0"/>
              </a:rPr>
              <a:t>казенные учреждения –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;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Char char="-"/>
              <a:defRPr/>
            </a:pPr>
            <a:r>
              <a:rPr lang="ru-RU" dirty="0">
                <a:latin typeface="Calibri" pitchFamily="34" charset="0"/>
                <a:cs typeface="Calibri" pitchFamily="34" charset="0"/>
              </a:rPr>
              <a:t>бюджетные учреждения –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23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;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Char char="-"/>
              <a:defRPr/>
            </a:pPr>
            <a:r>
              <a:rPr lang="ru-RU" dirty="0">
                <a:latin typeface="Calibri" pitchFamily="34" charset="0"/>
                <a:cs typeface="Calibri" pitchFamily="34" charset="0"/>
              </a:rPr>
              <a:t>автономные учреждения –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7"/>
          <p:cNvSpPr>
            <a:spLocks noChangeArrowheads="1"/>
          </p:cNvSpPr>
          <p:nvPr/>
        </p:nvSpPr>
        <p:spPr bwMode="auto">
          <a:xfrm>
            <a:off x="381000" y="152400"/>
            <a:ext cx="8305800" cy="6096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21960"/>
            </a:schemeClr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Динамика показателей социально-экономического развития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округа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539548"/>
              </p:ext>
            </p:extLst>
          </p:nvPr>
        </p:nvGraphicFramePr>
        <p:xfrm>
          <a:off x="467544" y="980728"/>
          <a:ext cx="3886199" cy="2362201"/>
        </p:xfrm>
        <a:graphic>
          <a:graphicData uri="http://schemas.openxmlformats.org/drawingml/2006/table">
            <a:tbl>
              <a:tblPr/>
              <a:tblGrid>
                <a:gridCol w="1188137"/>
                <a:gridCol w="1188137"/>
                <a:gridCol w="1509925"/>
              </a:tblGrid>
              <a:tr h="796886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Объем отгруженной продукции, работ, услуг, млн.рублей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3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прогноз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факт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</a:tr>
              <a:tr h="36998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1 530,4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1 383,5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</a:tr>
              <a:tr h="36998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2 194,3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1 795,3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</a:tr>
              <a:tr h="36998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1 614,5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2 376,2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60" descr="https://thinktanks.by/files/401/602/555_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4042792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62" descr="http://dostyp.com.ua/storage/media/2018/05/330cca1d-b337-46b0-9d99-adc6539c8d48.jpg?w=1440&amp;amp;h=1080&amp;amp;mode=crop&amp;amp;scale=both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3733800"/>
            <a:ext cx="3888432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098669"/>
              </p:ext>
            </p:extLst>
          </p:nvPr>
        </p:nvGraphicFramePr>
        <p:xfrm>
          <a:off x="4716016" y="3825446"/>
          <a:ext cx="4191000" cy="2438399"/>
        </p:xfrm>
        <a:graphic>
          <a:graphicData uri="http://schemas.openxmlformats.org/drawingml/2006/table">
            <a:tbl>
              <a:tblPr/>
              <a:tblGrid>
                <a:gridCol w="1284741"/>
                <a:gridCol w="1197428"/>
                <a:gridCol w="1708831"/>
              </a:tblGrid>
              <a:tr h="639987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Инвестиции в основной капитал, млн.рублей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прогноз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факт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09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643,7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445,1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09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471,6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504,2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09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543,2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583,0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0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5"/>
          <p:cNvSpPr>
            <a:spLocks noChangeArrowheads="1"/>
          </p:cNvSpPr>
          <p:nvPr/>
        </p:nvSpPr>
        <p:spPr bwMode="auto">
          <a:xfrm>
            <a:off x="457200" y="228600"/>
            <a:ext cx="82296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Динамика показателей социально-экономического развития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округа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(продолжение)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559653"/>
              </p:ext>
            </p:extLst>
          </p:nvPr>
        </p:nvGraphicFramePr>
        <p:xfrm>
          <a:off x="539552" y="1124744"/>
          <a:ext cx="3962400" cy="2229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587"/>
                <a:gridCol w="1507913"/>
                <a:gridCol w="1485900"/>
              </a:tblGrid>
              <a:tr h="62048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Среднемесячная заработная плата, руб.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32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прогноз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факт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32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2022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27 876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30 115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32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31 526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33 895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32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36 537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39 881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Picture 60" descr="https://www.siam-legal.com/thailand-law/wp-content/uploads/2011/11/Depositphotos_2441192_M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00600" y="1124744"/>
            <a:ext cx="3886200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62" descr="https://mtdata.ru/u1/photo1A3A/20019096005-0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39624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759162"/>
              </p:ext>
            </p:extLst>
          </p:nvPr>
        </p:nvGraphicFramePr>
        <p:xfrm>
          <a:off x="4860032" y="3861048"/>
          <a:ext cx="3962400" cy="251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764"/>
                <a:gridCol w="1440872"/>
                <a:gridCol w="1260764"/>
              </a:tblGrid>
              <a:tr h="46358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Фонд оплаты труда,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млн.рублей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54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прогноз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факт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7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2022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1 803,0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1 848,8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7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1 963,8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2 077,6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7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2 240,0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2 428,4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8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5"/>
          <p:cNvSpPr>
            <a:spLocks noChangeArrowheads="1"/>
          </p:cNvSpPr>
          <p:nvPr/>
        </p:nvSpPr>
        <p:spPr bwMode="auto">
          <a:xfrm>
            <a:off x="381000" y="228600"/>
            <a:ext cx="83820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Динамика показателей социально-экономического развития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округа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(продолжение)</a:t>
            </a:r>
          </a:p>
        </p:txBody>
      </p:sp>
      <p:pic>
        <p:nvPicPr>
          <p:cNvPr id="3" name="Picture 51" descr="http://business-text.com/upload/content/58580fec6a3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3886200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211887"/>
              </p:ext>
            </p:extLst>
          </p:nvPr>
        </p:nvGraphicFramePr>
        <p:xfrm>
          <a:off x="4544616" y="1143000"/>
          <a:ext cx="4114800" cy="279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743200"/>
              </a:tblGrid>
              <a:tr h="7137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Объем розничного торговли организаций, не относящихся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к субъектам малого и среднего предпринимательства,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млн.руб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5192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факт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52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2022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1 945,3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52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2 235,4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52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2 192,3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666499"/>
              </p:ext>
            </p:extLst>
          </p:nvPr>
        </p:nvGraphicFramePr>
        <p:xfrm>
          <a:off x="381000" y="3861046"/>
          <a:ext cx="3962400" cy="2586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595"/>
                <a:gridCol w="2697805"/>
              </a:tblGrid>
              <a:tr h="77969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Численность работников, формирующих ФОТ, чел.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51728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факт.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7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2022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5 116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7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5 108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7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5 109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53" descr="http://arka.am/upload/iblock/d9a/d9a1c322791e16ea1ac9582f0649fa5f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114800" cy="237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9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609600" y="152400"/>
            <a:ext cx="8305800" cy="609600"/>
          </a:xfrm>
          <a:prstGeom prst="homePlat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Итоги развития малого и среднего предпринимательства в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202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948335"/>
              </p:ext>
            </p:extLst>
          </p:nvPr>
        </p:nvGraphicFramePr>
        <p:xfrm>
          <a:off x="685800" y="980728"/>
          <a:ext cx="7846640" cy="571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3445"/>
                <a:gridCol w="1681241"/>
                <a:gridCol w="1488470"/>
                <a:gridCol w="1503484"/>
              </a:tblGrid>
              <a:tr h="432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Показатели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2022 год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2023 год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2024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год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1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Количество субъектов малого бизнеса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995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1 323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1 713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в т.ч. ИП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350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366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380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25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Инвестиции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в основной капитал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193,8 млн.рублей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241,1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млн.рублей</a:t>
                      </a:r>
                      <a:endParaRPr lang="ru-RU" sz="1800" b="1" dirty="0" smtClean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98,0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млн.рублей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2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Доля малого бизнеса в общем объеме инвестиций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43,5%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47,8%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16,8%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8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Отгружено товаров собственного производства, выполнено работ и услуг собственными силами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720,2 млн.рублей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849,7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млн.рублей</a:t>
                      </a:r>
                      <a:endParaRPr lang="ru-RU" sz="1800" b="1" dirty="0" smtClean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947,9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млн.рублей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5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Доля малого бизнеса в общем объеме отгруженных товаров, произведенных услуг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52,1%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47,3%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39,9%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5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609600" y="228600"/>
            <a:ext cx="80772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Основные характеристики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бюджета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муниципального округа</a:t>
            </a:r>
          </a:p>
          <a:p>
            <a:pPr algn="ctr">
              <a:defRPr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за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2024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год, тыс. руб.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31840" y="1219200"/>
            <a:ext cx="1820631" cy="6648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План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8064" y="1212953"/>
            <a:ext cx="1728192" cy="6648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Факт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35800" y="1212953"/>
            <a:ext cx="19050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% исполнения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14292033"/>
              </p:ext>
            </p:extLst>
          </p:nvPr>
        </p:nvGraphicFramePr>
        <p:xfrm>
          <a:off x="179512" y="1916832"/>
          <a:ext cx="305476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Блок-схема: магнитный диск 6"/>
          <p:cNvSpPr/>
          <p:nvPr/>
        </p:nvSpPr>
        <p:spPr>
          <a:xfrm>
            <a:off x="3269108" y="2246304"/>
            <a:ext cx="1820631" cy="64770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1 212 413,4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3275856" y="3327483"/>
            <a:ext cx="1748623" cy="647700"/>
          </a:xfrm>
          <a:prstGeom prst="flowChartMagneticDisk">
            <a:avLst/>
          </a:prstGeom>
          <a:solidFill>
            <a:srgbClr val="FFCC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1 272 022,8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287010" y="4343400"/>
            <a:ext cx="1737469" cy="6477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59 609,4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5292230" y="2224874"/>
            <a:ext cx="1743572" cy="64770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1 266 021,1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5276245" y="3327483"/>
            <a:ext cx="1743572" cy="647700"/>
          </a:xfrm>
          <a:prstGeom prst="flowChartMagneticDisk">
            <a:avLst/>
          </a:prstGeom>
          <a:solidFill>
            <a:srgbClr val="FFCC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1 255 785,7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5292230" y="4343400"/>
            <a:ext cx="1743570" cy="6477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10 235,4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7173308" y="2221261"/>
            <a:ext cx="1439863" cy="64770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104,4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Блок-схема: магнитный диск 13"/>
          <p:cNvSpPr/>
          <p:nvPr/>
        </p:nvSpPr>
        <p:spPr>
          <a:xfrm>
            <a:off x="7221124" y="3314824"/>
            <a:ext cx="1439862" cy="618232"/>
          </a:xfrm>
          <a:prstGeom prst="flowChartMagneticDisk">
            <a:avLst/>
          </a:prstGeom>
          <a:solidFill>
            <a:srgbClr val="FFCC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98,7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762000" y="152400"/>
            <a:ext cx="76200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Из чего складываются доходы бюджета</a:t>
            </a:r>
          </a:p>
          <a:p>
            <a:pPr algn="ctr">
              <a:defRPr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10"/>
          <p:cNvSpPr>
            <a:spLocks noChangeArrowheads="1"/>
          </p:cNvSpPr>
          <p:nvPr/>
        </p:nvSpPr>
        <p:spPr bwMode="auto">
          <a:xfrm>
            <a:off x="304800" y="914400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Доходы бюджета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безвозмездные и безвозвратные поступления денежных средств в бюджет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7400" y="1622425"/>
            <a:ext cx="4968552" cy="5824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Доходы бюджета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371600" y="2590800"/>
            <a:ext cx="522288" cy="5334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67200" y="2580745"/>
            <a:ext cx="541338" cy="504825"/>
          </a:xfrm>
          <a:prstGeom prst="downArrow">
            <a:avLst/>
          </a:prstGeom>
          <a:solidFill>
            <a:srgbClr val="F8E3B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031797" y="2605087"/>
            <a:ext cx="539750" cy="5048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E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" y="3200400"/>
            <a:ext cx="2520280" cy="3124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14300" prst="artDeco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Налоговые доходы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поступления от уплаты налогов, установленных Налоговым кодексом РФ (налог на доходы физических лиц, земельный налог, налог на имущество физических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лиц и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др.)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6600" y="3200400"/>
            <a:ext cx="2664296" cy="3124200"/>
          </a:xfrm>
          <a:prstGeom prst="roundRect">
            <a:avLst/>
          </a:prstGeom>
          <a:solidFill>
            <a:srgbClr val="F8E3BE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Неналоговые доходы </a:t>
            </a:r>
            <a:r>
              <a:rPr lang="ru-RU" sz="16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поступления от уплаты пошлин и сборов, установленных законодательством РФ (доходы от использования муниципальной собственности, доходы от платных услуг, штрафы, санкции,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 др.)</a:t>
            </a:r>
            <a:endParaRPr lang="ru-RU" sz="16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24600" y="3200400"/>
            <a:ext cx="2376264" cy="3124200"/>
          </a:xfrm>
          <a:prstGeom prst="roundRect">
            <a:avLst/>
          </a:prstGeom>
          <a:solidFill>
            <a:srgbClr val="CCECF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Безвозмездные поступления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 поступления от других бюджетов бюджетной системы (межбюджетные трансферты), граждан и организаций (кроме налоговых и неналоговых доходов)</a:t>
            </a:r>
          </a:p>
        </p:txBody>
      </p:sp>
    </p:spTree>
    <p:extLst>
      <p:ext uri="{BB962C8B-B14F-4D97-AF65-F5344CB8AC3E}">
        <p14:creationId xmlns:p14="http://schemas.microsoft.com/office/powerpoint/2010/main" val="9027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3400" y="228600"/>
            <a:ext cx="8101258" cy="5409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Содержание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381000" y="838200"/>
            <a:ext cx="73152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Стадии бюджетного процесса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Что такое отчет об исполнении бюджета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Рассмотрение и утверждение отчета об исполнении бюджета  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задачи 2024 года                                                                                                                                                  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Публичные слушания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социально-экономического развития за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Динамика показателей социально-экономического развития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развития малого и среднего предпринимательства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Основные характеристики бюджета за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чего складываются доходы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бюджета 2024 года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 бюджета Лукояновского муниципального округа по итогам 2024 года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расходам в расчете на 1 жителя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Исполнение доходов бюджета за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Сравнительный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анализ структуры доходов бюджета Лукояновского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поступлений доходов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бюджета на 1 жителя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Распределение расходов по основным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функциям в 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бюджета округа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основным направлениям за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год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Лукояновского муниципального округа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 бюджета по разделам подразделам бюджетной классификации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бюджета округа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видам расходов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Источники финансирования раздела «Образование»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 распределяются расходы бюджета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исполненные в рамках муниципальных программ и непрограммные расходы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Исполнение программного бюджета за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области»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28384" y="692696"/>
            <a:ext cx="936104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22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24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25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26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27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28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29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654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762000" y="228600"/>
            <a:ext cx="76200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Доходы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бюджета </a:t>
            </a:r>
            <a:r>
              <a:rPr lang="ru-RU" b="1" dirty="0" err="1"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 муниципального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округа </a:t>
            </a:r>
          </a:p>
          <a:p>
            <a:pPr algn="ctr">
              <a:defRPr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по итогам  2024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года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17256689"/>
              </p:ext>
            </p:extLst>
          </p:nvPr>
        </p:nvGraphicFramePr>
        <p:xfrm>
          <a:off x="990600" y="1676400"/>
          <a:ext cx="7315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17"/>
          <p:cNvSpPr>
            <a:spLocks noChangeArrowheads="1"/>
          </p:cNvSpPr>
          <p:nvPr/>
        </p:nvSpPr>
        <p:spPr bwMode="auto">
          <a:xfrm>
            <a:off x="7236296" y="1209411"/>
            <a:ext cx="1295400" cy="304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7" name="Овал 11"/>
          <p:cNvSpPr>
            <a:spLocks noChangeArrowheads="1"/>
          </p:cNvSpPr>
          <p:nvPr/>
        </p:nvSpPr>
        <p:spPr bwMode="auto">
          <a:xfrm>
            <a:off x="304800" y="5638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Овал 12"/>
          <p:cNvSpPr>
            <a:spLocks noChangeArrowheads="1"/>
          </p:cNvSpPr>
          <p:nvPr/>
        </p:nvSpPr>
        <p:spPr bwMode="auto">
          <a:xfrm>
            <a:off x="304800" y="6019800"/>
            <a:ext cx="152400" cy="1524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Овал 13"/>
          <p:cNvSpPr>
            <a:spLocks noChangeArrowheads="1"/>
          </p:cNvSpPr>
          <p:nvPr/>
        </p:nvSpPr>
        <p:spPr bwMode="auto">
          <a:xfrm>
            <a:off x="304800" y="6400800"/>
            <a:ext cx="152400" cy="1524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1" y="5454134"/>
            <a:ext cx="799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план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8499" y="5835134"/>
            <a:ext cx="646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факт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8499" y="6234058"/>
            <a:ext cx="1717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% исполнения</a:t>
            </a:r>
          </a:p>
        </p:txBody>
      </p:sp>
    </p:spTree>
    <p:extLst>
      <p:ext uri="{BB962C8B-B14F-4D97-AF65-F5344CB8AC3E}">
        <p14:creationId xmlns:p14="http://schemas.microsoft.com/office/powerpoint/2010/main" val="9800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7630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Исполнение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бюджета округа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 расходам в расчете на 1 жителя</a:t>
            </a:r>
          </a:p>
          <a:p>
            <a:pPr algn="ctr">
              <a:defRPr/>
            </a:pP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168370"/>
              </p:ext>
            </p:extLst>
          </p:nvPr>
        </p:nvGraphicFramePr>
        <p:xfrm>
          <a:off x="1331640" y="5157192"/>
          <a:ext cx="6781801" cy="990600"/>
        </p:xfrm>
        <a:graphic>
          <a:graphicData uri="http://schemas.openxmlformats.org/drawingml/2006/table">
            <a:tbl>
              <a:tblPr/>
              <a:tblGrid>
                <a:gridCol w="2333523"/>
                <a:gridCol w="2078293"/>
                <a:gridCol w="2369985"/>
              </a:tblGrid>
              <a:tr h="540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факт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7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1 272 022,8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1 255 785,7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98,7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537936"/>
              </p:ext>
            </p:extLst>
          </p:nvPr>
        </p:nvGraphicFramePr>
        <p:xfrm>
          <a:off x="611560" y="1052736"/>
          <a:ext cx="7974632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17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762000" y="228600"/>
            <a:ext cx="76200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Исполнение доходов бюджета за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2024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год</a:t>
            </a:r>
          </a:p>
          <a:p>
            <a:pPr algn="ct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12360" y="762000"/>
            <a:ext cx="8714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359989"/>
              </p:ext>
            </p:extLst>
          </p:nvPr>
        </p:nvGraphicFramePr>
        <p:xfrm>
          <a:off x="107504" y="1038997"/>
          <a:ext cx="8928992" cy="5702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7867"/>
                <a:gridCol w="1265446"/>
                <a:gridCol w="1190532"/>
                <a:gridCol w="1081014"/>
                <a:gridCol w="1174973"/>
                <a:gridCol w="869160"/>
              </a:tblGrid>
              <a:tr h="3807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Вид дохода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Первоначальный план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Уточненный план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 </a:t>
                      </a:r>
                      <a:r>
                        <a:rPr lang="ru-RU" sz="12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испол</a:t>
                      </a:r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. к </a:t>
                      </a:r>
                      <a:r>
                        <a:rPr lang="ru-RU" sz="12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перв</a:t>
                      </a:r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. плану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 </a:t>
                      </a:r>
                      <a:r>
                        <a:rPr lang="ru-RU" sz="12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испол</a:t>
                      </a:r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. к </a:t>
                      </a:r>
                      <a:r>
                        <a:rPr lang="ru-RU" sz="12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уточ</a:t>
                      </a:r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. плану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Налоговые  неналоговые доходы, в </a:t>
                      </a:r>
                      <a:r>
                        <a:rPr lang="ru-RU" sz="12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т.ч</a:t>
                      </a:r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378 020,6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395 730,6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454 107,3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120,1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114,8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Налог на доходы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292 390,6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300 495,9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351 497,7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117,0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2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Налоги на товары (работы, услуги), реализуемые на территории 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25 140,2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25 140,2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26 967,2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107,3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Налоги на совокупный доход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12 504,1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16 691,5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15 627,4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Налог на имущество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32 086,0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32 524,8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35 103,8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109,4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Государственная пошлина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2 580,9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3 947,0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4 746,4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в 1,8 раза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0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Доходы от использования  имущества, находящегося в муниципальной собственности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7 065,4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9 178,7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10 674,9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 1,5 раза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116,3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Платежи при пользовании природными ресурсами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238,8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350,2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350,2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в 1,5 раза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Доходы от оказания платных услуг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2 274,1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4 963,0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6 604,7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 2,9 раза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133,1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8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Доходы от продажи материальных и нематериальных активов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3 208,0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1 461,6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1 461,6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5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Штрафы, санкции, возмещение ущерба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532,5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540,0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656,7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121,6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7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Прочие налоговые и неналоговые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437,7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416,7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95,2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Безвозмездные поступления, в т. ч.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669 641,7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816 682,8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811 913,8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Дотации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268 071,7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268 071,7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268 071,7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Субсидии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53 810,8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90 991,0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86 590,2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 1,6 раза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Субвенции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345 862,2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394 854,6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394 559,1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114,1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Иные межбюджетные трансферты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1 897,0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65 046,6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64 973,9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 34,3 раза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Прочие безвозмездные поступления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329,2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329,2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Возврат остатков субсидий, субвенций и иных МБТ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-2 610,3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-2 610,3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7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Итого: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1 047 662,3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1 212 413,4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1 266 021,1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120,8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5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7630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Сравнительный анализ структуры доходов бюджета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муниципального </a:t>
            </a: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округа</a:t>
            </a:r>
            <a:endParaRPr lang="ru-RU" altLang="ru-RU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676071"/>
              </p:ext>
            </p:extLst>
          </p:nvPr>
        </p:nvGraphicFramePr>
        <p:xfrm>
          <a:off x="181992" y="1340768"/>
          <a:ext cx="4430588" cy="4549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43608" y="1484784"/>
            <a:ext cx="1162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249329"/>
              </p:ext>
            </p:extLst>
          </p:nvPr>
        </p:nvGraphicFramePr>
        <p:xfrm>
          <a:off x="4139952" y="1268760"/>
          <a:ext cx="4572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62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7630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Динамика поступлений доходов консолидированного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бюджета на 1 жителя, руб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158454"/>
              </p:ext>
            </p:extLst>
          </p:nvPr>
        </p:nvGraphicFramePr>
        <p:xfrm>
          <a:off x="971600" y="838200"/>
          <a:ext cx="7560840" cy="266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000556"/>
              </p:ext>
            </p:extLst>
          </p:nvPr>
        </p:nvGraphicFramePr>
        <p:xfrm>
          <a:off x="152400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901769"/>
              </p:ext>
            </p:extLst>
          </p:nvPr>
        </p:nvGraphicFramePr>
        <p:xfrm>
          <a:off x="4545319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86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763000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Распределение расходов по основным функциям в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2024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году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кругленный прямоугольник 11"/>
          <p:cNvSpPr>
            <a:spLocks noChangeArrowheads="1"/>
          </p:cNvSpPr>
          <p:nvPr/>
        </p:nvSpPr>
        <p:spPr bwMode="auto">
          <a:xfrm>
            <a:off x="228600" y="914400"/>
            <a:ext cx="8686800" cy="685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1800" dirty="0">
                <a:latin typeface="Calibri" pitchFamily="34" charset="0"/>
                <a:cs typeface="Calibri" pitchFamily="34" charset="0"/>
              </a:rPr>
              <a:t>Расходы бюджета – </a:t>
            </a:r>
            <a:r>
              <a:rPr lang="ru-RU" sz="1800" b="0" dirty="0">
                <a:latin typeface="Calibri" pitchFamily="34" charset="0"/>
                <a:cs typeface="Calibri" pitchFamily="34" charset="0"/>
              </a:rPr>
              <a:t>выплачиваемые из бюджета денежные средства для выполнения функций государства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609600" y="1905000"/>
            <a:ext cx="34290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ОБЩЕГОСУДАРСТВЕННЫЕ ВОПРОСЫ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09600" y="2743200"/>
            <a:ext cx="3429000" cy="3810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НАЦИОНАЛЬНАЯ ОБОРОНА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09600" y="3429000"/>
            <a:ext cx="3429000" cy="7620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НАЦИОНАЛЬНАЯ БЕЗОПАСНОСТЬ И ПРАВООХРАНИТЕЛЬНАЯ ДЕЯТЕЛЬНОСТЬ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09600" y="4495800"/>
            <a:ext cx="3352800" cy="3810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НАЦИОНАЛЬНАЯ ЭКОНОМИКА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09600" y="5181600"/>
            <a:ext cx="33528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ЖИЛИЩНО-КОММУНАЛЬНОЕ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ХОЗЯЙСТВО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257800" y="1905000"/>
            <a:ext cx="3352800" cy="3810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ОБРАЗОВАНИЕ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257800" y="2628900"/>
            <a:ext cx="3352800" cy="3810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КУЛЬТУРА И КИНЕМАТОГРАФИЯ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257800" y="3352800"/>
            <a:ext cx="3429000" cy="3810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СОЦИАЛЬНАЯ ПОЛИТИКА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257800" y="4038600"/>
            <a:ext cx="3429000" cy="3810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ФИЗИЧЕСКАЯ КУЛЬТУРА И СПОРТ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5257800" y="4648200"/>
            <a:ext cx="34290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СРЕДСТВА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МАССОВОЙ ИНФОРМАЦИИ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5246960" y="5486400"/>
            <a:ext cx="3352800" cy="966936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ОБСЛУЖИВАНИЕ ГОСУДАРСТВЕННОГО (МУНИЦИПАЛЬНОГО) ДОЛГА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Нашивка 15"/>
          <p:cNvSpPr/>
          <p:nvPr/>
        </p:nvSpPr>
        <p:spPr bwMode="auto">
          <a:xfrm>
            <a:off x="228600" y="2057400"/>
            <a:ext cx="304800" cy="228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7" name="Нашивка 16"/>
          <p:cNvSpPr/>
          <p:nvPr/>
        </p:nvSpPr>
        <p:spPr bwMode="auto">
          <a:xfrm>
            <a:off x="228600" y="2819400"/>
            <a:ext cx="304800" cy="228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8" name="Нашивка 17"/>
          <p:cNvSpPr/>
          <p:nvPr/>
        </p:nvSpPr>
        <p:spPr bwMode="auto">
          <a:xfrm>
            <a:off x="228600" y="3695700"/>
            <a:ext cx="304800" cy="228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0" name="Нашивка 19"/>
          <p:cNvSpPr/>
          <p:nvPr/>
        </p:nvSpPr>
        <p:spPr bwMode="auto">
          <a:xfrm>
            <a:off x="228600" y="4572000"/>
            <a:ext cx="304800" cy="228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1" name="Нашивка 20"/>
          <p:cNvSpPr/>
          <p:nvPr/>
        </p:nvSpPr>
        <p:spPr bwMode="auto">
          <a:xfrm>
            <a:off x="238944" y="5372100"/>
            <a:ext cx="304800" cy="228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3" name="Нашивка 22"/>
          <p:cNvSpPr/>
          <p:nvPr/>
        </p:nvSpPr>
        <p:spPr bwMode="auto">
          <a:xfrm>
            <a:off x="4788024" y="1981200"/>
            <a:ext cx="304800" cy="228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4" name="Нашивка 23"/>
          <p:cNvSpPr/>
          <p:nvPr/>
        </p:nvSpPr>
        <p:spPr bwMode="auto">
          <a:xfrm>
            <a:off x="4788024" y="2687515"/>
            <a:ext cx="304800" cy="228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5" name="Нашивка 24"/>
          <p:cNvSpPr/>
          <p:nvPr/>
        </p:nvSpPr>
        <p:spPr bwMode="auto">
          <a:xfrm>
            <a:off x="4788024" y="3429000"/>
            <a:ext cx="304800" cy="228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6" name="Нашивка 25"/>
          <p:cNvSpPr/>
          <p:nvPr/>
        </p:nvSpPr>
        <p:spPr bwMode="auto">
          <a:xfrm>
            <a:off x="4788024" y="4174067"/>
            <a:ext cx="304800" cy="228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7" name="Нашивка 26"/>
          <p:cNvSpPr/>
          <p:nvPr/>
        </p:nvSpPr>
        <p:spPr bwMode="auto">
          <a:xfrm>
            <a:off x="4788024" y="4859867"/>
            <a:ext cx="304800" cy="228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8" name="Нашивка 27"/>
          <p:cNvSpPr/>
          <p:nvPr/>
        </p:nvSpPr>
        <p:spPr bwMode="auto">
          <a:xfrm>
            <a:off x="4796491" y="5905500"/>
            <a:ext cx="304800" cy="228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7630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Расходы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бюджета </a:t>
            </a:r>
            <a:r>
              <a:rPr lang="ru-RU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муниципального округа</a:t>
            </a:r>
            <a:endParaRPr lang="ru-RU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по основным направлениям за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2024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год</a:t>
            </a:r>
          </a:p>
          <a:p>
            <a:pPr algn="ctr">
              <a:defRPr/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72400" y="838200"/>
            <a:ext cx="102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541693"/>
              </p:ext>
            </p:extLst>
          </p:nvPr>
        </p:nvGraphicFramePr>
        <p:xfrm>
          <a:off x="35496" y="1138833"/>
          <a:ext cx="9108504" cy="5730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4496"/>
                <a:gridCol w="1080120"/>
                <a:gridCol w="1008112"/>
                <a:gridCol w="936104"/>
                <a:gridCol w="864096"/>
                <a:gridCol w="755576"/>
              </a:tblGrid>
              <a:tr h="15144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(тыс. руб.)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Первонач.план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Уточненный план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 </a:t>
                      </a:r>
                      <a:r>
                        <a:rPr lang="ru-RU" sz="12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испол.к</a:t>
                      </a:r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первон</a:t>
                      </a:r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 </a:t>
                      </a:r>
                      <a:r>
                        <a:rPr lang="ru-RU" sz="12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испол</a:t>
                      </a:r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. к </a:t>
                      </a:r>
                      <a:r>
                        <a:rPr lang="ru-RU" sz="12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уточ</a:t>
                      </a:r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Расходы, всего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1 045 562,3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1 272 022,8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1 255 785,7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120,1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0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Расходы на реализацию муниципальных программ: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1 011 393,3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1 177 947,8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1 163 153,7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115,0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Развитие образования Лукояновского муниципального округа Нижегородской 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522 191,0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577 065,6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575 424,0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110,2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99,7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Развитие культуры Лукояновского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159 030,6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168 752,3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167 409,4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105,3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99,2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Развитие сельского хозяйства Лукояновского муниципального округа  Нижегородской области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24 245,6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36 886,4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36 886,4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в 1,5 раза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Управление муниципальными финансами  Лукояновского муниципального округа Нижегородской области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34 722,7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33 109,0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33 104,6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95,3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Управление муниципальным имуществом Лукояновского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6 170,4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22 315,9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22 121,2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в 3,6 раза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99,1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2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Муниципальная программа "Развитие предпринимательства и торговли в Лукояновском муниципальном округе Нижегородской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3 900,0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35,9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5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Муниципальная программа "Комфортная и безопасная среда для жизни в Лукояновском муниципальном округе Нижегородской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75 226,7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113 836,6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113 806,4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 1,5 раза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Муниципальная программа "Развитие физической культуры и спорта Лукояновского муниципального округа Нижегородской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6 137,0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6 819,8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6 819,8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Муниципальная программа "Информационное общество Лукояновского муниципального округа Нижегородской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5 960,3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6 092,7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6 003,6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Муниципальная программа </a:t>
                      </a:r>
                      <a:r>
                        <a:rPr lang="ru-RU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"Территориальное </a:t>
                      </a:r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развитие Лукояновского муниципального округа Нижегородской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132 788,9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168 316,1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157 263,3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Муниципальная программа "Обеспечение безопасности жизнедеятельности населения Лукояновского муниципального округа Нижегородской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41 020,1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43 353,4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42 915,0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Непрограммные расходы:  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34 169,0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94 075,0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92 632,0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271,1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7630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Структура расходов бюджета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муниципального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округа</a:t>
            </a:r>
            <a:endParaRPr lang="ru-RU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203914"/>
              </p:ext>
            </p:extLst>
          </p:nvPr>
        </p:nvGraphicFramePr>
        <p:xfrm>
          <a:off x="528637" y="764704"/>
          <a:ext cx="8010526" cy="580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2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228600"/>
            <a:ext cx="7696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Расходы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 разделам и подразделам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бюджетной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классификации за 2024 год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6192"/>
              </p:ext>
            </p:extLst>
          </p:nvPr>
        </p:nvGraphicFramePr>
        <p:xfrm>
          <a:off x="179513" y="918204"/>
          <a:ext cx="8856982" cy="5766124"/>
        </p:xfrm>
        <a:graphic>
          <a:graphicData uri="http://schemas.openxmlformats.org/drawingml/2006/table">
            <a:tbl>
              <a:tblPr/>
              <a:tblGrid>
                <a:gridCol w="828934"/>
                <a:gridCol w="2531190"/>
                <a:gridCol w="1242768"/>
                <a:gridCol w="1190188"/>
                <a:gridCol w="1132830"/>
                <a:gridCol w="1013334"/>
                <a:gridCol w="917738"/>
              </a:tblGrid>
              <a:tr h="364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Первоначальный план на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Исполнено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2024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исполн. к перв.плану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испол.к уточн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453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1 045 562,3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1 272 022,8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1 255 785,7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4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132 574,8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164 038,9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162 042,1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808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4 700,4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2 777,0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2 977,0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2 977,0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67 292,9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73 005,6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72 558,3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4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635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19 737,2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19 773,3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19 769,0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4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2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4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38 673,3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63 519,6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61 978,0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9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64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64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41 020,1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43 803,4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43 365,0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64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пожарной безопасности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41 020,1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43 803,4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43 365,0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72400" y="609600"/>
            <a:ext cx="10239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33057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Расходы по разделам и подразделам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бюджетной классификации за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2024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011166"/>
              </p:ext>
            </p:extLst>
          </p:nvPr>
        </p:nvGraphicFramePr>
        <p:xfrm>
          <a:off x="179512" y="762963"/>
          <a:ext cx="8856985" cy="5897886"/>
        </p:xfrm>
        <a:graphic>
          <a:graphicData uri="http://schemas.openxmlformats.org/drawingml/2006/table">
            <a:tbl>
              <a:tblPr/>
              <a:tblGrid>
                <a:gridCol w="932606"/>
                <a:gridCol w="2409231"/>
                <a:gridCol w="1262903"/>
                <a:gridCol w="1209473"/>
                <a:gridCol w="1151184"/>
                <a:gridCol w="1029752"/>
                <a:gridCol w="861836"/>
              </a:tblGrid>
              <a:tr h="3789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07" marR="3407" marT="34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3407" marR="3407" marT="34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на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3407" marR="3407" marT="34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3407" marR="3407" marT="34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3407" marR="3407" marT="34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к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перв.плану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407" marR="3407" marT="34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испол.к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07" marR="3407" marT="34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3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67 847,2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103 064,6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99 746,2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5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Общеэкономические вопросы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9785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24 605,2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37 186,1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37 185,5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417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15 829,0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18 242,3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18 242,3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97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20 225,6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43 075,0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39 810,7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417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2 495,0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2 612,4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2 612,4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5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4 572,4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1 829,8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1 776,3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97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 - коммунальное хозяйство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90 062,6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174 010,1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166 566,2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97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2 404,1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40 772,6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40 764,6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97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17 152,2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47 045,9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42 238,3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823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41 186,4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59 153,9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57 563,0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97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 вопросы в области жилищно-коммунального хозяйства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29 319,9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27 037,7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26 000,3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417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532 500,6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590 384,0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588 959,5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97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133 465,0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139 143,2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139 083,7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97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310 444,6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358 975,7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358 281,4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97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Дополнительное образование детей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26 421,3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27 996,7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27 996,7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520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 и оздоровление детей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5 843,9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429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56 325,8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64 167,4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63 496,7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429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 и кинематография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144 315,6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154 171,9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152 829,1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60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97 608,7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110 778,9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110 778,9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1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3400" y="304800"/>
            <a:ext cx="8101258" cy="5409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Содержание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13"/>
          <p:cNvSpPr>
            <a:spLocks noChangeArrowheads="1"/>
          </p:cNvSpPr>
          <p:nvPr/>
        </p:nvSpPr>
        <p:spPr bwMode="auto">
          <a:xfrm>
            <a:off x="457200" y="1066800"/>
            <a:ext cx="7696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Нижегородской области»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сельского хозяйства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Нижегородской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области»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Нижегородской области»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 имуществом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области»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«Развитие предпринимательства и торговли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Лукояновском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муниципальном округе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Нижегородской области»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«Комфортная и безопасная среда для жизни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Лукояновском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муниципальном округе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Нижегородской области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области»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«Информационное общество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области»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«Территориальное развитие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области»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безопасности жизнедеятельности населения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Проект инициативного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«Вам решать!»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Национальные проекты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Соблюдение требований бюджетного законодательства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Результаты контрольных мероприятий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 финансовом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управлении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53400" y="990600"/>
            <a:ext cx="8382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41</a:t>
            </a: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45</a:t>
            </a: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46</a:t>
            </a:r>
          </a:p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47</a:t>
            </a:r>
          </a:p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48</a:t>
            </a:r>
          </a:p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49</a:t>
            </a:r>
          </a:p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50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51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52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54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55</a:t>
            </a: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Расходы по разделам и подразделам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бюджетной классификации за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2024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35823"/>
              </p:ext>
            </p:extLst>
          </p:nvPr>
        </p:nvGraphicFramePr>
        <p:xfrm>
          <a:off x="107504" y="834970"/>
          <a:ext cx="8928992" cy="3961142"/>
        </p:xfrm>
        <a:graphic>
          <a:graphicData uri="http://schemas.openxmlformats.org/drawingml/2006/table">
            <a:tbl>
              <a:tblPr/>
              <a:tblGrid>
                <a:gridCol w="936104"/>
                <a:gridCol w="2558683"/>
                <a:gridCol w="1293494"/>
                <a:gridCol w="1238768"/>
                <a:gridCol w="1179069"/>
                <a:gridCol w="1054696"/>
                <a:gridCol w="668178"/>
              </a:tblGrid>
              <a:tr h="3612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07" marR="3407" marT="34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3407" marR="3407" marT="34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на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3407" marR="3407" marT="34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2024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3407" marR="3407" marT="34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2024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3407" marR="3407" marT="34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к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перв.плану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407" marR="3407" marT="34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испол.к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07" marR="3407" marT="34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633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культуры, кинематографии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46 706,9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43 393,0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42 050,2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4027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27 633,3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30 083,7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29 931,0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45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8 300,6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8 300,6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599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45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19 256,9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21 693,1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21 540,4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633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40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6 137,0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7 367,8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7 367,8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45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6 137,0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7 367,8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7 367,8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633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3 465,3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3 480,3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3 391,2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95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3 465,3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3 480,3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3 391,2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2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 долга)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057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 долга)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1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76300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Структура расходов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бюджета округа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 видам расходов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132756"/>
              </p:ext>
            </p:extLst>
          </p:nvPr>
        </p:nvGraphicFramePr>
        <p:xfrm>
          <a:off x="827584" y="160867"/>
          <a:ext cx="7776864" cy="6444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78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7630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Источники финансирования раздела «Образование» в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2024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году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5229200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Общая сумма расходов по отрасли «Образование»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588 959,5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211426"/>
              </p:ext>
            </p:extLst>
          </p:nvPr>
        </p:nvGraphicFramePr>
        <p:xfrm>
          <a:off x="1475656" y="1052736"/>
          <a:ext cx="6768752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86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7630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Как распределяются расходы бюджета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11"/>
          <p:cNvSpPr>
            <a:spLocks noChangeArrowheads="1"/>
          </p:cNvSpPr>
          <p:nvPr/>
        </p:nvSpPr>
        <p:spPr bwMode="auto">
          <a:xfrm>
            <a:off x="457200" y="762000"/>
            <a:ext cx="821925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615580"/>
            <a:ext cx="3826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Расходы бюджеты распределены по:</a:t>
            </a:r>
          </a:p>
        </p:txBody>
      </p:sp>
      <p:sp>
        <p:nvSpPr>
          <p:cNvPr id="6" name="Овал 5"/>
          <p:cNvSpPr/>
          <p:nvPr/>
        </p:nvSpPr>
        <p:spPr>
          <a:xfrm>
            <a:off x="152400" y="2348880"/>
            <a:ext cx="2547392" cy="2057400"/>
          </a:xfrm>
          <a:prstGeom prst="ellipse">
            <a:avLst/>
          </a:prstGeom>
          <a:solidFill>
            <a:srgbClr val="CCE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11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разделам бюджетной классификации</a:t>
            </a:r>
          </a:p>
        </p:txBody>
      </p:sp>
      <p:sp>
        <p:nvSpPr>
          <p:cNvPr id="7" name="Овал 6"/>
          <p:cNvSpPr/>
          <p:nvPr/>
        </p:nvSpPr>
        <p:spPr>
          <a:xfrm>
            <a:off x="3059832" y="2374115"/>
            <a:ext cx="2592288" cy="2032165"/>
          </a:xfrm>
          <a:prstGeom prst="ellipse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главным распорядителям</a:t>
            </a:r>
          </a:p>
        </p:txBody>
      </p:sp>
      <p:sp>
        <p:nvSpPr>
          <p:cNvPr id="8" name="Овал 7"/>
          <p:cNvSpPr/>
          <p:nvPr/>
        </p:nvSpPr>
        <p:spPr>
          <a:xfrm>
            <a:off x="5940152" y="2374115"/>
            <a:ext cx="2600308" cy="2032165"/>
          </a:xfrm>
          <a:prstGeom prst="ellipse">
            <a:avLst/>
          </a:prstGeom>
          <a:solidFill>
            <a:srgbClr val="CCE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11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муниципальным программам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(непрограммные расходы)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869160"/>
            <a:ext cx="7928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itchFamily="34" charset="0"/>
                <a:cs typeface="Calibri" pitchFamily="34" charset="0"/>
              </a:rPr>
              <a:t>Муниципальная программа - документ стратегического   планирования, содержащий комплекс планируемых мероприятий, взаимоувязанных по задачам, срокам осуществления, исполнителям, ресурсам и обеспечивающих наиболее эффективное достижение целей и решение задач социально-экономического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2569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Расходы бюджета Лукояновского муниципального  </a:t>
            </a: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округа, </a:t>
            </a:r>
            <a:r>
              <a:rPr lang="ru-RU" alt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исполненные в рамках муниципальных </a:t>
            </a: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программ и </a:t>
            </a:r>
            <a:r>
              <a:rPr lang="ru-RU" alt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непрограммные расходы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 bwMode="auto">
          <a:xfrm>
            <a:off x="798611" y="1675243"/>
            <a:ext cx="2737809" cy="1981200"/>
          </a:xfrm>
          <a:prstGeom prst="flowChartConnector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1 010,5 </a:t>
            </a:r>
            <a:r>
              <a:rPr lang="ru-RU" b="1" dirty="0" err="1">
                <a:latin typeface="Calibri" pitchFamily="34" charset="0"/>
                <a:cs typeface="Calibri" pitchFamily="34" charset="0"/>
              </a:rPr>
              <a:t>млн.руб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defRPr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(95,1%)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 bwMode="auto">
          <a:xfrm>
            <a:off x="2012420" y="3157984"/>
            <a:ext cx="1839500" cy="1316608"/>
          </a:xfrm>
          <a:prstGeom prst="flowChartConnector">
            <a:avLst/>
          </a:prstGeom>
          <a:solidFill>
            <a:srgbClr val="F8E3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51,6 </a:t>
            </a:r>
            <a:r>
              <a:rPr lang="ru-RU" b="1" dirty="0" err="1">
                <a:latin typeface="Calibri" pitchFamily="34" charset="0"/>
                <a:cs typeface="Calibri" pitchFamily="34" charset="0"/>
              </a:rPr>
              <a:t>млн.руб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defRPr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(4,9%)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Блок-схема: узел 6"/>
          <p:cNvSpPr/>
          <p:nvPr/>
        </p:nvSpPr>
        <p:spPr bwMode="auto">
          <a:xfrm>
            <a:off x="4941251" y="1794355"/>
            <a:ext cx="2871109" cy="1981200"/>
          </a:xfrm>
          <a:prstGeom prst="flowChartConnector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1 163,2 млн.руб.</a:t>
            </a:r>
          </a:p>
          <a:p>
            <a:pPr algn="ctr">
              <a:defRPr/>
            </a:pP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(92,6%)</a:t>
            </a:r>
            <a:endParaRPr lang="ru-RU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Блок-схема: узел 7"/>
          <p:cNvSpPr/>
          <p:nvPr/>
        </p:nvSpPr>
        <p:spPr bwMode="auto">
          <a:xfrm>
            <a:off x="6300192" y="3179192"/>
            <a:ext cx="1600200" cy="1295400"/>
          </a:xfrm>
          <a:prstGeom prst="flowChartConnector">
            <a:avLst/>
          </a:prstGeom>
          <a:solidFill>
            <a:srgbClr val="F8E3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92,6 млн.руб.</a:t>
            </a:r>
          </a:p>
          <a:p>
            <a:pPr algn="ctr">
              <a:defRPr/>
            </a:pP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(7,4%)</a:t>
            </a:r>
            <a:endParaRPr lang="ru-RU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85801" y="5181600"/>
            <a:ext cx="381000" cy="381000"/>
          </a:xfrm>
          <a:prstGeom prst="ellipse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5800" y="5791200"/>
            <a:ext cx="390525" cy="368300"/>
          </a:xfrm>
          <a:prstGeom prst="ellipse">
            <a:avLst/>
          </a:prstGeom>
          <a:solidFill>
            <a:srgbClr val="F8E3B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5174043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Calibri" pitchFamily="34" charset="0"/>
                <a:cs typeface="Calibri" pitchFamily="34" charset="0"/>
              </a:rPr>
              <a:t>Расходы бюджета, исполненные в рамках муниципальных программ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5777509"/>
            <a:ext cx="270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Calibri" pitchFamily="34" charset="0"/>
                <a:cs typeface="Calibri" pitchFamily="34" charset="0"/>
              </a:rPr>
              <a:t>Непрограммные расходы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6325" y="1268760"/>
            <a:ext cx="208448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5292080" y="1268760"/>
            <a:ext cx="19358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44624"/>
            <a:ext cx="8839200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Исполнение программного бюджета </a:t>
            </a:r>
            <a:b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2024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год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121832"/>
              </p:ext>
            </p:extLst>
          </p:nvPr>
        </p:nvGraphicFramePr>
        <p:xfrm>
          <a:off x="35496" y="620687"/>
          <a:ext cx="9000999" cy="6063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6190"/>
                <a:gridCol w="1071548"/>
                <a:gridCol w="1000111"/>
                <a:gridCol w="914959"/>
                <a:gridCol w="936104"/>
                <a:gridCol w="792087"/>
              </a:tblGrid>
              <a:tr h="37593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(тыс. руб.)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Первонач.план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Уточненный план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 </a:t>
                      </a:r>
                      <a:r>
                        <a:rPr lang="ru-RU" sz="12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испол.к</a:t>
                      </a:r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первон</a:t>
                      </a:r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 </a:t>
                      </a:r>
                      <a:r>
                        <a:rPr lang="ru-RU" sz="12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испол</a:t>
                      </a:r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. к </a:t>
                      </a:r>
                      <a:r>
                        <a:rPr lang="ru-RU" sz="12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уточ</a:t>
                      </a:r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2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Расходы, всего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1 045 562,3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1 272 022,8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1 255 785,7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120,1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8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Расходы на реализацию муниципальных программ: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1 011 393,3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1 177 947,8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1 163 153,7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59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Развитие образования Лукояновского муниципального округа Нижегородской 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522 191,0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577 065,6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575 424,0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110,2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99,7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59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Развитие культуры Лукояновского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159 030,6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168 752,3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167 409,4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105,3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99,2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59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Развитие сельского хозяйства Лукояновского муниципального округа 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24 245,6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36 886,4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36 886,4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в 1,5 раза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63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Управление муниципальными финансами  Лукояновского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34 722,7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33 109,0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33 104,6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95,3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Управление муниципальным имуществом Лукояновского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6 170,4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22 315,9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22 121,2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в 3,6 раза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99,1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5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Муниципальная программа "Развитие предпринимательства и торговли в </a:t>
                      </a:r>
                      <a:r>
                        <a:rPr lang="ru-RU" sz="12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Лукояновском</a:t>
                      </a:r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муниципальном округе Нижегородской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3 900,0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258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Муниципальная программа "Комфортная и безопасная среда для жизни в </a:t>
                      </a:r>
                      <a:r>
                        <a:rPr lang="ru-RU" sz="12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Лукояновском</a:t>
                      </a:r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муниципальном округе Нижегородской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75 226,7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113 836,6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113 806,4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 1,5 раза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25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Муниципальная программа "Развитие физической культуры и спорта Лукояновского муниципального округа Нижегородской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6 137,0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6 819,8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6 819,8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Муниципальная программа "Информационное общество Лукояновского муниципального округа Нижегородской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5 960,3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6 092,7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6 003,6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Муниципальная программа " Территориальное развитие Лукояновского муниципального округа Нижегородской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132 788,9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168 316,1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157 263,3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6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Муниципальная программа "Обеспечение безопасности жизнедеятельности населения Лукояновского муниципального округа Нижегородской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41 020,1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43 353,4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42 915,0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2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Непрограммные расходы:  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34 169,0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94 075,0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92 632,0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 2,7 раза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0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программа «Развитие образования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муниципального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округа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Нижегородской области»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947027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itchFamily="34" charset="0"/>
                <a:cs typeface="Calibri" pitchFamily="34" charset="0"/>
              </a:rPr>
              <a:t>Цель программы: Формирование на территории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муниципального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округа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образовательной системы, обеспечивающей доступность качественного образования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1593358"/>
            <a:ext cx="1676400" cy="2445287"/>
          </a:xfrm>
          <a:prstGeom prst="round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  <a:latin typeface="+mj-lt"/>
              </a:rPr>
              <a:t>Подпрограмма 1.</a:t>
            </a: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  <a:latin typeface="+mj-lt"/>
              </a:rPr>
              <a:t> «Развитие  общего и дополнительного образования и воспитания детей и молодежи»</a:t>
            </a: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  <a:latin typeface="+mj-lt"/>
              </a:rPr>
              <a:t>План 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– </a:t>
            </a:r>
            <a:r>
              <a:rPr lang="ru-RU" sz="1200" i="1" dirty="0" smtClean="0">
                <a:solidFill>
                  <a:schemeClr val="tx1"/>
                </a:solidFill>
              </a:rPr>
              <a:t>500 730,0 </a:t>
            </a:r>
            <a:r>
              <a:rPr lang="ru-RU" sz="1200" i="1" dirty="0" err="1" smtClean="0">
                <a:solidFill>
                  <a:schemeClr val="tx1"/>
                </a:solidFill>
                <a:latin typeface="+mj-lt"/>
              </a:rPr>
              <a:t>тыс.руб</a:t>
            </a:r>
            <a:r>
              <a:rPr lang="ru-RU" sz="1200" i="1" dirty="0">
                <a:solidFill>
                  <a:schemeClr val="tx1"/>
                </a:solidFill>
                <a:latin typeface="+mj-lt"/>
              </a:rPr>
              <a:t>.     </a:t>
            </a: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Факт - 499 280,6 </a:t>
            </a:r>
            <a:r>
              <a:rPr lang="ru-RU" sz="1200" i="1" dirty="0" err="1" smtClean="0">
                <a:solidFill>
                  <a:schemeClr val="tx1"/>
                </a:solidFill>
                <a:latin typeface="+mj-lt"/>
              </a:rPr>
              <a:t>тыс.руб</a:t>
            </a:r>
            <a:r>
              <a:rPr lang="ru-RU" sz="1200" i="1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5" name="Скругленный прямоугольник 16"/>
          <p:cNvSpPr>
            <a:spLocks noChangeArrowheads="1"/>
          </p:cNvSpPr>
          <p:nvPr/>
        </p:nvSpPr>
        <p:spPr bwMode="auto">
          <a:xfrm>
            <a:off x="2157114" y="1593357"/>
            <a:ext cx="2016224" cy="24452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1200" i="1" dirty="0"/>
              <a:t>Подпрограмма 2.  «Обеспечение реализации мероприятий по методической поддержке педагогов и интеллектуального развития учащихся» </a:t>
            </a:r>
          </a:p>
          <a:p>
            <a:pPr algn="ctr">
              <a:defRPr/>
            </a:pPr>
            <a:r>
              <a:rPr lang="ru-RU" sz="1200" i="1" dirty="0"/>
              <a:t>План </a:t>
            </a:r>
            <a:r>
              <a:rPr lang="ru-RU" sz="1200" i="1" dirty="0" smtClean="0"/>
              <a:t>–</a:t>
            </a:r>
            <a:r>
              <a:rPr lang="ru-RU" sz="1200" dirty="0" smtClean="0"/>
              <a:t> 5 917,30 </a:t>
            </a:r>
            <a:r>
              <a:rPr lang="ru-RU" sz="1200" i="1" dirty="0" err="1" smtClean="0"/>
              <a:t>тыс.руб</a:t>
            </a:r>
            <a:r>
              <a:rPr lang="ru-RU" sz="1200" i="1" dirty="0"/>
              <a:t>.</a:t>
            </a:r>
          </a:p>
          <a:p>
            <a:pPr algn="ctr">
              <a:defRPr/>
            </a:pPr>
            <a:r>
              <a:rPr lang="ru-RU" sz="1200" i="1" dirty="0" smtClean="0"/>
              <a:t>Факт –5 793,4 </a:t>
            </a:r>
            <a:r>
              <a:rPr lang="ru-RU" sz="1200" i="1" dirty="0" err="1" smtClean="0"/>
              <a:t>тыс.руб</a:t>
            </a:r>
            <a:r>
              <a:rPr lang="ru-RU" sz="1200" i="1" dirty="0"/>
              <a:t>.</a:t>
            </a:r>
          </a:p>
        </p:txBody>
      </p:sp>
      <p:sp>
        <p:nvSpPr>
          <p:cNvPr id="6" name="Скругленный прямоугольник 17"/>
          <p:cNvSpPr>
            <a:spLocks noChangeArrowheads="1"/>
          </p:cNvSpPr>
          <p:nvPr/>
        </p:nvSpPr>
        <p:spPr bwMode="auto">
          <a:xfrm>
            <a:off x="4355976" y="1593358"/>
            <a:ext cx="1676400" cy="15656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1200" i="1" dirty="0"/>
              <a:t>Подпрограмма 3.</a:t>
            </a:r>
          </a:p>
          <a:p>
            <a:pPr algn="ctr">
              <a:defRPr/>
            </a:pPr>
            <a:r>
              <a:rPr lang="ru-RU" sz="1200" i="1" dirty="0"/>
              <a:t>«Молодая семья»</a:t>
            </a:r>
          </a:p>
          <a:p>
            <a:pPr algn="ctr">
              <a:defRPr/>
            </a:pPr>
            <a:r>
              <a:rPr lang="ru-RU" sz="1200" i="1" dirty="0" smtClean="0"/>
              <a:t>План - </a:t>
            </a:r>
            <a:r>
              <a:rPr lang="ru-RU" sz="1200" dirty="0" smtClean="0"/>
              <a:t>1 657,8 </a:t>
            </a:r>
            <a:r>
              <a:rPr lang="ru-RU" sz="1200" i="1" dirty="0" err="1" smtClean="0"/>
              <a:t>тыс.руб</a:t>
            </a:r>
            <a:r>
              <a:rPr lang="ru-RU" sz="1200" i="1" dirty="0"/>
              <a:t>.</a:t>
            </a:r>
          </a:p>
          <a:p>
            <a:pPr algn="ctr">
              <a:defRPr/>
            </a:pPr>
            <a:r>
              <a:rPr lang="ru-RU" sz="1200" i="1" dirty="0"/>
              <a:t>Факт – </a:t>
            </a:r>
            <a:r>
              <a:rPr lang="ru-RU" sz="1200" i="1" dirty="0" smtClean="0"/>
              <a:t>1 657,8 тыс.руб</a:t>
            </a:r>
            <a:r>
              <a:rPr lang="ru-RU" sz="1200" i="1" dirty="0"/>
              <a:t>.</a:t>
            </a:r>
          </a:p>
        </p:txBody>
      </p:sp>
      <p:sp>
        <p:nvSpPr>
          <p:cNvPr id="8" name="Скругленный прямоугольник 17"/>
          <p:cNvSpPr>
            <a:spLocks noChangeArrowheads="1"/>
          </p:cNvSpPr>
          <p:nvPr/>
        </p:nvSpPr>
        <p:spPr bwMode="auto">
          <a:xfrm>
            <a:off x="6228184" y="1593357"/>
            <a:ext cx="1600200" cy="229972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1200" i="1" dirty="0"/>
              <a:t>Подпрограмма 5. </a:t>
            </a:r>
            <a:r>
              <a:rPr lang="ru-RU" sz="1200" i="1" dirty="0" smtClean="0"/>
              <a:t>«</a:t>
            </a:r>
            <a:r>
              <a:rPr lang="ru-RU" sz="1200" i="1" dirty="0"/>
              <a:t>Укрепление материально-технической базы образовательных учреждений</a:t>
            </a:r>
            <a:r>
              <a:rPr lang="ru-RU" sz="1200" i="1" dirty="0" smtClean="0"/>
              <a:t>» </a:t>
            </a:r>
            <a:endParaRPr lang="ru-RU" sz="1200" i="1" dirty="0"/>
          </a:p>
          <a:p>
            <a:pPr algn="ctr">
              <a:defRPr/>
            </a:pPr>
            <a:r>
              <a:rPr lang="ru-RU" sz="1200" i="1" dirty="0"/>
              <a:t>План </a:t>
            </a:r>
            <a:r>
              <a:rPr lang="ru-RU" sz="1200" i="1" dirty="0" smtClean="0"/>
              <a:t>–34 033,9 </a:t>
            </a:r>
            <a:r>
              <a:rPr lang="ru-RU" sz="1200" i="1" dirty="0" err="1" smtClean="0"/>
              <a:t>тыс.руб</a:t>
            </a:r>
            <a:r>
              <a:rPr lang="ru-RU" sz="1200" i="1" dirty="0"/>
              <a:t>.       </a:t>
            </a:r>
          </a:p>
          <a:p>
            <a:pPr algn="ctr">
              <a:defRPr/>
            </a:pPr>
            <a:r>
              <a:rPr lang="ru-RU" sz="1200" i="1" dirty="0"/>
              <a:t> </a:t>
            </a:r>
            <a:r>
              <a:rPr lang="ru-RU" sz="1200" i="1" dirty="0" smtClean="0"/>
              <a:t>Факт -34 020,5 </a:t>
            </a:r>
            <a:r>
              <a:rPr lang="ru-RU" sz="1200" i="1" dirty="0" err="1" smtClean="0"/>
              <a:t>тыс.руб</a:t>
            </a:r>
            <a:r>
              <a:rPr lang="ru-RU" sz="1200" i="1" dirty="0"/>
              <a:t>.</a:t>
            </a:r>
          </a:p>
          <a:p>
            <a:pPr>
              <a:defRPr/>
            </a:pPr>
            <a:endParaRPr lang="ru-RU" sz="1200" i="1" dirty="0"/>
          </a:p>
        </p:txBody>
      </p:sp>
      <p:sp>
        <p:nvSpPr>
          <p:cNvPr id="12" name="Скругленный прямоугольник 17"/>
          <p:cNvSpPr>
            <a:spLocks noChangeArrowheads="1"/>
          </p:cNvSpPr>
          <p:nvPr/>
        </p:nvSpPr>
        <p:spPr bwMode="auto">
          <a:xfrm>
            <a:off x="228600" y="4165870"/>
            <a:ext cx="1751449" cy="2486699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1200" i="1" dirty="0"/>
              <a:t>Подпрограмма </a:t>
            </a:r>
            <a:r>
              <a:rPr lang="ru-RU" sz="1200" i="1" dirty="0" smtClean="0"/>
              <a:t>7.</a:t>
            </a:r>
            <a:endParaRPr lang="ru-RU" sz="1200" i="1" dirty="0"/>
          </a:p>
          <a:p>
            <a:pPr algn="ctr">
              <a:defRPr/>
            </a:pPr>
            <a:r>
              <a:rPr lang="ru-RU" sz="1200" i="1" dirty="0" smtClean="0"/>
              <a:t>«</a:t>
            </a:r>
            <a:r>
              <a:rPr lang="ru-RU" sz="1200" i="1" dirty="0"/>
              <a:t>Оказание услуг, выполнение работ в сфере хозяйственной деятельности </a:t>
            </a:r>
            <a:r>
              <a:rPr lang="ru-RU" sz="1200" i="1" dirty="0" err="1"/>
              <a:t>Лукояновского</a:t>
            </a:r>
            <a:r>
              <a:rPr lang="ru-RU" sz="1200" i="1" dirty="0"/>
              <a:t> МО</a:t>
            </a:r>
            <a:r>
              <a:rPr lang="ru-RU" sz="1200" i="1" dirty="0" smtClean="0"/>
              <a:t>»</a:t>
            </a:r>
            <a:endParaRPr lang="ru-RU" sz="1200" i="1" dirty="0"/>
          </a:p>
          <a:p>
            <a:pPr algn="ctr">
              <a:defRPr/>
            </a:pPr>
            <a:r>
              <a:rPr lang="ru-RU" sz="1200" i="1" dirty="0" smtClean="0"/>
              <a:t>План - 29 792,7 </a:t>
            </a:r>
            <a:r>
              <a:rPr lang="ru-RU" sz="1200" i="1" dirty="0" err="1" smtClean="0"/>
              <a:t>тыс.руб</a:t>
            </a:r>
            <a:r>
              <a:rPr lang="ru-RU" sz="1200" i="1" dirty="0"/>
              <a:t>.</a:t>
            </a:r>
          </a:p>
          <a:p>
            <a:pPr algn="ctr">
              <a:defRPr/>
            </a:pPr>
            <a:r>
              <a:rPr lang="ru-RU" sz="1200" i="1" dirty="0"/>
              <a:t>Факт – </a:t>
            </a:r>
            <a:r>
              <a:rPr lang="ru-RU" sz="1200" i="1" dirty="0" smtClean="0"/>
              <a:t>29 737,8 </a:t>
            </a:r>
            <a:r>
              <a:rPr lang="ru-RU" sz="1200" i="1" dirty="0" err="1" smtClean="0"/>
              <a:t>тыс.руб</a:t>
            </a:r>
            <a:r>
              <a:rPr lang="ru-RU" sz="1200" i="1" dirty="0"/>
              <a:t>.</a:t>
            </a:r>
          </a:p>
        </p:txBody>
      </p:sp>
      <p:sp>
        <p:nvSpPr>
          <p:cNvPr id="13" name="Скругленный прямоугольник 17"/>
          <p:cNvSpPr>
            <a:spLocks noChangeArrowheads="1"/>
          </p:cNvSpPr>
          <p:nvPr/>
        </p:nvSpPr>
        <p:spPr bwMode="auto">
          <a:xfrm>
            <a:off x="2306506" y="4216940"/>
            <a:ext cx="1676400" cy="234268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1200" i="1" dirty="0"/>
              <a:t>Подпрограмма </a:t>
            </a:r>
            <a:r>
              <a:rPr lang="ru-RU" sz="1200" i="1" dirty="0" smtClean="0"/>
              <a:t>8.</a:t>
            </a:r>
            <a:endParaRPr lang="ru-RU" sz="1200" i="1" dirty="0"/>
          </a:p>
          <a:p>
            <a:pPr algn="ctr">
              <a:defRPr/>
            </a:pPr>
            <a:r>
              <a:rPr lang="ru-RU" sz="1200" i="1" dirty="0" smtClean="0"/>
              <a:t>«Обеспечение </a:t>
            </a:r>
            <a:r>
              <a:rPr lang="ru-RU" sz="1200" i="1" dirty="0"/>
              <a:t>реализации муниципальной </a:t>
            </a:r>
            <a:r>
              <a:rPr lang="ru-RU" sz="1200" i="1" dirty="0" smtClean="0"/>
              <a:t>программы»</a:t>
            </a:r>
            <a:endParaRPr lang="ru-RU" sz="1200" i="1" dirty="0"/>
          </a:p>
          <a:p>
            <a:pPr algn="ctr">
              <a:defRPr/>
            </a:pPr>
            <a:r>
              <a:rPr lang="ru-RU" sz="1200" i="1" dirty="0" smtClean="0"/>
              <a:t>План - </a:t>
            </a:r>
            <a:r>
              <a:rPr lang="ru-RU" sz="1200" i="1" dirty="0"/>
              <a:t>4 </a:t>
            </a:r>
            <a:r>
              <a:rPr lang="ru-RU" sz="1200" i="1" dirty="0" smtClean="0"/>
              <a:t>933,9 </a:t>
            </a:r>
            <a:r>
              <a:rPr lang="ru-RU" sz="1200" i="1" dirty="0" err="1" smtClean="0"/>
              <a:t>тыс.руб</a:t>
            </a:r>
            <a:r>
              <a:rPr lang="ru-RU" sz="1200" i="1" dirty="0"/>
              <a:t>.</a:t>
            </a:r>
          </a:p>
          <a:p>
            <a:pPr algn="ctr">
              <a:defRPr/>
            </a:pPr>
            <a:r>
              <a:rPr lang="ru-RU" sz="1200" i="1" dirty="0"/>
              <a:t>Факт – </a:t>
            </a:r>
            <a:r>
              <a:rPr lang="ru-RU" sz="1200" i="1" dirty="0" smtClean="0"/>
              <a:t>4 933,9 тыс.руб</a:t>
            </a:r>
            <a:r>
              <a:rPr lang="ru-RU" sz="1000" i="1" dirty="0"/>
              <a:t>.</a:t>
            </a:r>
          </a:p>
        </p:txBody>
      </p:sp>
      <p:pic>
        <p:nvPicPr>
          <p:cNvPr id="14" name="Рисунок 13" descr="цос_350_fitted_to_widt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38645"/>
            <a:ext cx="4652528" cy="2630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80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453792"/>
              </p:ext>
            </p:extLst>
          </p:nvPr>
        </p:nvGraphicFramePr>
        <p:xfrm>
          <a:off x="323528" y="260649"/>
          <a:ext cx="8534401" cy="6052605"/>
        </p:xfrm>
        <a:graphic>
          <a:graphicData uri="http://schemas.openxmlformats.org/drawingml/2006/table">
            <a:tbl>
              <a:tblPr/>
              <a:tblGrid>
                <a:gridCol w="6522130"/>
                <a:gridCol w="595923"/>
                <a:gridCol w="671857"/>
                <a:gridCol w="744491"/>
              </a:tblGrid>
              <a:tr h="3964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Достигнутые результаты в образовании в 2024 году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изм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План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Факт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9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детей  дошкольного образования  3 - 7 лет, которым предоставлена возможность получать услуги дошкольного образования (отношение численности детей 3 - 7 лет, которым предоставлена возможность получать услуги дошкольного образования, к численности детей в возрасте 3 - 7 лет, скорректированной на численность детей в возрасте 6 - 7 лет, обучающихся в общеобразовательных организациях)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9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1 - 6 лет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84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обучающихся в муниципальных образовательных организациях, которым предоставлена возможность обучаться в соответствии с основными современными требованиями, в общей численности обучающихся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4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4. Доля педагогов, внедряющих инновационные программы дошкольного и общего образования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75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75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7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 Удельный вес численности обучающихся по программам общего образования, участвующих в олимпиадах и конкурсах различного уровня, в общей численности обучающихся по программам общего образования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7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6.Охват детей в возрасте 5-18 лет  дополнительными образовательными программами  (удельный вес численности детей, получающих услуги дополнительного образования, в общей численности детей в возрасте 5-18 лет)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85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85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4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7. Охват организованными формами отдыха и оздоровления  детей  школьного возраста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1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8.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молодых семей обеспеченных социальными выплатами на улучшение жилищных условий (от общего количества молодых семей, подавших заявки на получение государственной помощи в текущем году)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1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9.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отремонтированных объектов из общего количества объектов, требующих проведения капитального ремонта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1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10.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обучающихся, принявших участие в районных мероприятиях патриотической направленности, в общем количестве обучающихся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4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 Доля аттестованных руководящих и педагогических работников в общей численности руководящих и  педагогических работников, подлежащих аттестации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3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программа «Развитие культуры, спорта и туризма 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муниципального района Нижегородской области»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74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программы:  Создание условий и возможностей для повышения роли культуры, сохранения культурного наследия и единого культурно-информационного пространства…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2400" y="1772816"/>
            <a:ext cx="2099428" cy="26039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</a:rPr>
              <a:t>Подпрограмма 1. </a:t>
            </a:r>
            <a:r>
              <a:rPr lang="ru-RU" sz="1200" i="1" dirty="0" smtClean="0">
                <a:solidFill>
                  <a:schemeClr val="tx1"/>
                </a:solidFill>
              </a:rPr>
              <a:t>«</a:t>
            </a:r>
            <a:r>
              <a:rPr lang="ru-RU" sz="1200" i="1" dirty="0">
                <a:solidFill>
                  <a:schemeClr val="tx1"/>
                </a:solidFill>
              </a:rPr>
              <a:t>Сохранение и развитие материально-технической базы муниципальных учреждений культуры </a:t>
            </a:r>
            <a:r>
              <a:rPr lang="ru-RU" sz="1200" i="1" dirty="0" err="1">
                <a:solidFill>
                  <a:schemeClr val="tx1"/>
                </a:solidFill>
              </a:rPr>
              <a:t>Лукояновского</a:t>
            </a:r>
            <a:r>
              <a:rPr lang="ru-RU" sz="1200" i="1" dirty="0">
                <a:solidFill>
                  <a:schemeClr val="tx1"/>
                </a:solidFill>
              </a:rPr>
              <a:t> муниципального округа</a:t>
            </a:r>
            <a:r>
              <a:rPr lang="ru-RU" sz="1200" i="1" dirty="0" smtClean="0">
                <a:solidFill>
                  <a:schemeClr val="tx1"/>
                </a:solidFill>
              </a:rPr>
              <a:t>» </a:t>
            </a:r>
            <a:endParaRPr lang="ru-RU" sz="12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</a:rPr>
              <a:t>План- </a:t>
            </a:r>
            <a:r>
              <a:rPr lang="ru-RU" sz="1200" i="1" dirty="0" smtClean="0">
                <a:solidFill>
                  <a:schemeClr val="tx1"/>
                </a:solidFill>
              </a:rPr>
              <a:t>3 352,3 </a:t>
            </a:r>
            <a:r>
              <a:rPr lang="ru-RU" sz="1200" i="1" dirty="0" err="1" smtClean="0">
                <a:solidFill>
                  <a:schemeClr val="tx1"/>
                </a:solidFill>
              </a:rPr>
              <a:t>тыс.руб</a:t>
            </a:r>
            <a:r>
              <a:rPr lang="ru-RU" sz="1200" i="1" dirty="0">
                <a:solidFill>
                  <a:schemeClr val="tx1"/>
                </a:solidFill>
              </a:rPr>
              <a:t>.</a:t>
            </a: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</a:rPr>
              <a:t>Факт- </a:t>
            </a:r>
            <a:r>
              <a:rPr lang="ru-RU" sz="1200" i="1" dirty="0" smtClean="0">
                <a:solidFill>
                  <a:schemeClr val="tx1"/>
                </a:solidFill>
              </a:rPr>
              <a:t>3 352,3</a:t>
            </a:r>
            <a:endParaRPr lang="ru-RU" sz="12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</a:rPr>
              <a:t>тыс.руб.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7194" y="1772816"/>
            <a:ext cx="1752600" cy="22753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</a:rPr>
              <a:t>Подпрограмма2. «Предоставление дополнительного образования в сфере культуры и искусства» </a:t>
            </a: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</a:rPr>
              <a:t>План- </a:t>
            </a:r>
            <a:r>
              <a:rPr lang="ru-RU" sz="1200" i="1" dirty="0" smtClean="0">
                <a:solidFill>
                  <a:schemeClr val="tx1"/>
                </a:solidFill>
              </a:rPr>
              <a:t>15 523,5 </a:t>
            </a:r>
            <a:r>
              <a:rPr lang="ru-RU" sz="1200" i="1" dirty="0" err="1" smtClean="0">
                <a:solidFill>
                  <a:schemeClr val="tx1"/>
                </a:solidFill>
              </a:rPr>
              <a:t>тыс.руб</a:t>
            </a:r>
            <a:r>
              <a:rPr lang="ru-RU" sz="1200" i="1" dirty="0">
                <a:solidFill>
                  <a:schemeClr val="tx1"/>
                </a:solidFill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chemeClr val="tx1"/>
                </a:solidFill>
              </a:rPr>
              <a:t>Факт-15  523,5 </a:t>
            </a:r>
            <a:r>
              <a:rPr lang="ru-RU" sz="1200" i="1" dirty="0" err="1" smtClean="0">
                <a:solidFill>
                  <a:schemeClr val="tx1"/>
                </a:solidFill>
              </a:rPr>
              <a:t>тыс.руб</a:t>
            </a:r>
            <a:r>
              <a:rPr lang="ru-RU" sz="1200" i="1" dirty="0">
                <a:solidFill>
                  <a:schemeClr val="tx1"/>
                </a:solidFill>
              </a:rPr>
              <a:t>.</a:t>
            </a:r>
          </a:p>
          <a:p>
            <a:pPr algn="ctr">
              <a:defRPr/>
            </a:pPr>
            <a:endParaRPr lang="ru-RU" sz="1000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4348480" y="1772816"/>
            <a:ext cx="1663679" cy="1981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200" i="1" dirty="0"/>
              <a:t>Подпрограмма 3. «Наследие»</a:t>
            </a: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  <a:cs typeface="Arial" charset="0"/>
              </a:rPr>
              <a:t>План- </a:t>
            </a:r>
            <a:r>
              <a:rPr lang="ru-RU" sz="1200" i="1" dirty="0" smtClean="0">
                <a:solidFill>
                  <a:schemeClr val="tx1"/>
                </a:solidFill>
                <a:cs typeface="Arial" charset="0"/>
              </a:rPr>
              <a:t>106 531,3 </a:t>
            </a:r>
            <a:r>
              <a:rPr lang="ru-RU" sz="1200" i="1" dirty="0" err="1" smtClean="0">
                <a:solidFill>
                  <a:schemeClr val="tx1"/>
                </a:solidFill>
                <a:cs typeface="Arial" charset="0"/>
              </a:rPr>
              <a:t>тыс.руб</a:t>
            </a:r>
            <a:r>
              <a:rPr lang="ru-RU" sz="1200" i="1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  <a:cs typeface="Arial" charset="0"/>
              </a:rPr>
              <a:t>Факт- </a:t>
            </a:r>
            <a:r>
              <a:rPr lang="ru-RU" sz="1200" i="1" dirty="0" smtClean="0">
                <a:solidFill>
                  <a:schemeClr val="tx1"/>
                </a:solidFill>
                <a:cs typeface="Arial" charset="0"/>
              </a:rPr>
              <a:t>106 531,3 </a:t>
            </a:r>
            <a:r>
              <a:rPr lang="ru-RU" sz="1200" i="1" dirty="0" err="1" smtClean="0">
                <a:solidFill>
                  <a:schemeClr val="tx1"/>
                </a:solidFill>
                <a:cs typeface="Arial" charset="0"/>
              </a:rPr>
              <a:t>тыс.руб</a:t>
            </a:r>
            <a:r>
              <a:rPr lang="ru-RU" sz="1200" i="1" dirty="0">
                <a:solidFill>
                  <a:schemeClr val="tx1"/>
                </a:solidFill>
                <a:cs typeface="Arial" charset="0"/>
              </a:rPr>
              <a:t>.</a:t>
            </a:r>
          </a:p>
        </p:txBody>
      </p:sp>
      <p:sp>
        <p:nvSpPr>
          <p:cNvPr id="8" name="Скругленный прямоугольник 20"/>
          <p:cNvSpPr>
            <a:spLocks noChangeArrowheads="1"/>
          </p:cNvSpPr>
          <p:nvPr/>
        </p:nvSpPr>
        <p:spPr bwMode="auto">
          <a:xfrm>
            <a:off x="152401" y="4482050"/>
            <a:ext cx="2187351" cy="211530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1200" i="1" dirty="0"/>
              <a:t>Подпрограмма </a:t>
            </a:r>
            <a:r>
              <a:rPr lang="ru-RU" sz="1200" i="1" dirty="0" smtClean="0"/>
              <a:t>6. </a:t>
            </a:r>
            <a:r>
              <a:rPr lang="ru-RU" sz="1200" i="1" dirty="0"/>
              <a:t>«Хозяйственно-эксплуатационная служба обслуживания учреждений культуры </a:t>
            </a:r>
            <a:r>
              <a:rPr lang="ru-RU" sz="1200" i="1" dirty="0" err="1"/>
              <a:t>Лукояновского</a:t>
            </a:r>
            <a:r>
              <a:rPr lang="ru-RU" sz="1200" i="1" dirty="0"/>
              <a:t> муниципального </a:t>
            </a:r>
            <a:r>
              <a:rPr lang="ru-RU" sz="1200" i="1" dirty="0" smtClean="0"/>
              <a:t>округа»   </a:t>
            </a:r>
            <a:endParaRPr lang="ru-RU" sz="1200" i="1" dirty="0"/>
          </a:p>
          <a:p>
            <a:pPr algn="ctr">
              <a:defRPr/>
            </a:pPr>
            <a:r>
              <a:rPr lang="ru-RU" sz="1200" i="1" dirty="0" smtClean="0"/>
              <a:t>План-39 273,9 </a:t>
            </a:r>
            <a:r>
              <a:rPr lang="ru-RU" sz="1200" i="1" dirty="0" err="1" smtClean="0"/>
              <a:t>тыс.руб</a:t>
            </a:r>
            <a:r>
              <a:rPr lang="ru-RU" sz="1200" i="1" dirty="0"/>
              <a:t>.</a:t>
            </a:r>
          </a:p>
          <a:p>
            <a:pPr algn="ctr">
              <a:defRPr/>
            </a:pPr>
            <a:r>
              <a:rPr lang="ru-RU" sz="1200" i="1" dirty="0" smtClean="0"/>
              <a:t>Факт-37 939,2 </a:t>
            </a:r>
            <a:r>
              <a:rPr lang="ru-RU" sz="1200" i="1" dirty="0" err="1" smtClean="0"/>
              <a:t>тыс.руб</a:t>
            </a:r>
            <a:r>
              <a:rPr lang="ru-RU" sz="1200" i="1" dirty="0"/>
              <a:t>.</a:t>
            </a:r>
          </a:p>
        </p:txBody>
      </p:sp>
      <p:sp>
        <p:nvSpPr>
          <p:cNvPr id="9" name="Скругленный прямоугольник 20"/>
          <p:cNvSpPr>
            <a:spLocks noChangeArrowheads="1"/>
          </p:cNvSpPr>
          <p:nvPr/>
        </p:nvSpPr>
        <p:spPr bwMode="auto">
          <a:xfrm>
            <a:off x="2555776" y="4482050"/>
            <a:ext cx="1770112" cy="1971286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1200" i="1" dirty="0"/>
              <a:t>Подпрограмма </a:t>
            </a:r>
            <a:r>
              <a:rPr lang="ru-RU" sz="1200" i="1" dirty="0" smtClean="0"/>
              <a:t>7. </a:t>
            </a:r>
            <a:r>
              <a:rPr lang="ru-RU" sz="1200" i="1" dirty="0"/>
              <a:t>«Обеспечение реализации муниципальной программы»   </a:t>
            </a:r>
          </a:p>
          <a:p>
            <a:pPr algn="ctr">
              <a:defRPr/>
            </a:pPr>
            <a:r>
              <a:rPr lang="ru-RU" sz="1200" i="1" dirty="0"/>
              <a:t>План- </a:t>
            </a:r>
            <a:r>
              <a:rPr lang="ru-RU" sz="1200" i="1" dirty="0" smtClean="0"/>
              <a:t>4 071,3 </a:t>
            </a:r>
            <a:r>
              <a:rPr lang="ru-RU" sz="1200" i="1" dirty="0" err="1" smtClean="0"/>
              <a:t>тыс.руб</a:t>
            </a:r>
            <a:r>
              <a:rPr lang="ru-RU" sz="1200" i="1" dirty="0"/>
              <a:t>.</a:t>
            </a:r>
          </a:p>
          <a:p>
            <a:pPr algn="ctr">
              <a:defRPr/>
            </a:pPr>
            <a:r>
              <a:rPr lang="ru-RU" sz="1200" i="1" dirty="0" smtClean="0"/>
              <a:t>Факт-4 063,1 </a:t>
            </a:r>
            <a:r>
              <a:rPr lang="ru-RU" sz="1200" i="1" dirty="0" err="1" smtClean="0"/>
              <a:t>тыс.руб</a:t>
            </a:r>
            <a:r>
              <a:rPr lang="ru-RU" sz="1200" i="1" dirty="0"/>
              <a:t>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08" y="1832362"/>
            <a:ext cx="2892592" cy="2256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https://sun9-24.userapi.com/impg/CNAjailNE-rhAVKuMKvJmu7Lndde4ccDT5NSzw/RFgWX4j11TI.jpg?size=604x306&amp;quality=96&amp;sign=eb77d79e270f6422e8d79538cdc01dd1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4537502"/>
            <a:ext cx="3195464" cy="210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25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426568"/>
              </p:ext>
            </p:extLst>
          </p:nvPr>
        </p:nvGraphicFramePr>
        <p:xfrm>
          <a:off x="107505" y="260648"/>
          <a:ext cx="8928990" cy="3581800"/>
        </p:xfrm>
        <a:graphic>
          <a:graphicData uri="http://schemas.openxmlformats.org/drawingml/2006/table">
            <a:tbl>
              <a:tblPr/>
              <a:tblGrid>
                <a:gridCol w="6704778"/>
                <a:gridCol w="496021"/>
                <a:gridCol w="864096"/>
                <a:gridCol w="86409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Достигнутые результаты в области культуры в 2024 году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изм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План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Факт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4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Уровень удовлетворенности граждан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Лукояновского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муниципального округа качеством предоставления муниципальных услуг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Средняя заработная плата работников культуры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37 129,20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41 130,86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3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Увеличение доли детей, привлекаемых к участию в творческих мероприятиях, в общем числе детей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80,4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83,3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0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4. Охват населения библиотечным обслуживанием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64,2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78,5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Увеличение посещаемости музея (посещений на 1 жителя в год)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0,21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0,19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библиотек, подключенных к информационно- телекоммуникационной сети "Интернет", в общем количестве муниципальных библиотек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Лукояновского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муниципального округа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89,5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81,8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отремонтированных муниципальных учреждений культуры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Лукояновского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муниципального округа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41,2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41,2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2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8. Охват населения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Лукояновского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муниципального округа культурно-массовыми мероприятиями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чел.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188 604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193 443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http://lukgazeta.ru/wp-content/uploads/2023/06/16489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4464496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ukgazeta.ru/wp-content/uploads/2023/11/IMG_95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78" y="3920035"/>
            <a:ext cx="4248472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36989"/>
            <a:ext cx="82089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Финансовое управление администрации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Лукояновского муниципального округа представляет Вашему вниманию презентацию «Бюджет для граждан» с целью ознакомления с основными параметрами исполнения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 Лукояновского муниципального 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год, достигнутыми результатами использования бюджетных средств, в том числе в рамках реализации муниципальных программ и национальных проектов.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«Бюджет для граждан» содержит сведения об общих параметрах исполнения бюджета, раскрывает структуру доходов и расходов бюджета, поступления в бюджет в разрезе налоговых и неналоговых поступлений, объем поступлений от бюджетов других уровней.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Надеемся, что изложенная информация об исполнении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 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Вам будет понятна и доступна.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уважением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заместитель главы администрации,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начальник финансового управления                                                               Ю.П.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Поверина</a:t>
            </a:r>
            <a:endParaRPr lang="ru-RU" sz="1600" dirty="0" smtClean="0"/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186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0826" y="152400"/>
            <a:ext cx="88392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программа "Развитие сельского хозяйства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муниципального округа Нижегородской области"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43219" y="2060848"/>
            <a:ext cx="3886200" cy="1485900"/>
          </a:xfrm>
          <a:prstGeom prst="roundRect">
            <a:avLst/>
          </a:prstGeom>
          <a:solidFill>
            <a:srgbClr val="F8E3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1.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Развитие растениеводства в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Лукояновском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муниципальном округе Нижегородской области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План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23 322,8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Факт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19 635,3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1400" i="1" dirty="0"/>
          </a:p>
        </p:txBody>
      </p:sp>
      <p:sp>
        <p:nvSpPr>
          <p:cNvPr id="4" name="Скругленный прямоугольник 6"/>
          <p:cNvSpPr>
            <a:spLocks noChangeArrowheads="1"/>
          </p:cNvSpPr>
          <p:nvPr/>
        </p:nvSpPr>
        <p:spPr bwMode="auto">
          <a:xfrm>
            <a:off x="302651" y="3645024"/>
            <a:ext cx="3767336" cy="1584176"/>
          </a:xfrm>
          <a:prstGeom prst="roundRect">
            <a:avLst>
              <a:gd name="adj" fmla="val 16667"/>
            </a:avLst>
          </a:prstGeom>
          <a:solidFill>
            <a:srgbClr val="F8E3BE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ru-RU" sz="1200" i="1" dirty="0" smtClean="0"/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Подпрограмма 2.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животноводства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Лукояновском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муниципальном округе Нижегородской области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6 211,4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Факт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6 211,4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99146"/>
              </p:ext>
            </p:extLst>
          </p:nvPr>
        </p:nvGraphicFramePr>
        <p:xfrm>
          <a:off x="4472702" y="4869160"/>
          <a:ext cx="4491786" cy="17196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19098"/>
                <a:gridCol w="588983"/>
                <a:gridCol w="515360"/>
                <a:gridCol w="568345"/>
              </a:tblGrid>
              <a:tr h="516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индикатора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непосредственного результата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22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Индекс производства продукции сельского хозяйства в хозяйствах всех категорий (в сопоставимых ценах)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78,0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92,9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</a:tr>
              <a:tr h="624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Индекс физического объема инвестиций в основной капитал сельского хозяйства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100,1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86,6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6"/>
          <p:cNvSpPr>
            <a:spLocks noChangeArrowheads="1"/>
          </p:cNvSpPr>
          <p:nvPr/>
        </p:nvSpPr>
        <p:spPr bwMode="auto">
          <a:xfrm>
            <a:off x="302651" y="5373216"/>
            <a:ext cx="3767336" cy="1368152"/>
          </a:xfrm>
          <a:prstGeom prst="roundRect">
            <a:avLst>
              <a:gd name="adj" fmla="val 16667"/>
            </a:avLst>
          </a:prstGeom>
          <a:solidFill>
            <a:srgbClr val="F8E3BE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ru-RU" sz="1200" i="1" dirty="0" smtClean="0"/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Подпрограмма 3.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реализации муниципальной программы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7 352,2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Факт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7 352,2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1124744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Создание условий для повышения конкурентоспособности сельскохозяйственной продукции и обеспечения населения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округа и области высококачественными продуктами питания. </a:t>
            </a:r>
          </a:p>
        </p:txBody>
      </p:sp>
      <p:pic>
        <p:nvPicPr>
          <p:cNvPr id="7170" name="Picture 2" descr="http://lukgazeta.ru/wp-content/uploads/2021/01/ayt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293" y="2043935"/>
            <a:ext cx="432048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225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программа «Управление муниципальными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финансами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муниципального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округа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Нижегородской области»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124744"/>
            <a:ext cx="87400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 программы: Обеспечение долгосрочной сбалансированности и устойчивости бюджета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Нижегородской области, повышение качества управления муниципальными финансами, повышение эффективности бюджетных расходов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2400" y="1955741"/>
            <a:ext cx="3429000" cy="1676400"/>
          </a:xfrm>
          <a:prstGeom prst="round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1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Организация и совершенствование бюджетного процесса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-14 895,8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Факт-14 895,7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035231"/>
              </p:ext>
            </p:extLst>
          </p:nvPr>
        </p:nvGraphicFramePr>
        <p:xfrm>
          <a:off x="3710880" y="1952599"/>
          <a:ext cx="5181600" cy="39412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8110"/>
                <a:gridCol w="558020"/>
                <a:gridCol w="637735"/>
                <a:gridCol w="637735"/>
              </a:tblGrid>
              <a:tr h="341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показателя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(индикатора) 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71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Доходы бюджета муниципального округа на душу населения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тыс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руб.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33,8</a:t>
                      </a:r>
                      <a:endParaRPr lang="ru-RU" sz="11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33,8</a:t>
                      </a:r>
                      <a:endParaRPr lang="ru-RU" sz="11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692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расходов бюджета муниципального округа, формируемых в рамках муниципальных программ, в общем объеме расходов бюджета муниципального  округа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90</a:t>
                      </a:r>
                      <a:endParaRPr lang="ru-RU" sz="11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92,6</a:t>
                      </a:r>
                      <a:endParaRPr lang="ru-RU" sz="11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536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Прирост налоговых и неналоговых поступлений бюджета муниципального округа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не менее 1,0</a:t>
                      </a:r>
                      <a:endParaRPr lang="ru-RU" sz="11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20,1</a:t>
                      </a:r>
                      <a:endParaRPr lang="ru-RU" sz="11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485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Удельный вес муниципальных учреждений муниципального округа, выполнивших в полном объеме муниципальное задание, в общем количестве муниципальных учреждений муниципального  округа, которым установлены муниципальные задания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85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образовательных организаций, реализующих программы по финансовой грамотности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не менее 80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7" name="Picture 16" descr="https://klike.net/uploads/posts/2022-11/1669707064_7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5179888"/>
            <a:ext cx="3048000" cy="14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96528" y="3789040"/>
            <a:ext cx="3352800" cy="1283568"/>
          </a:xfrm>
          <a:prstGeom prst="round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муниципальной программы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План-18 213,2 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Факт- 18 208,8 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4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программа «Управление муниципальными финансами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муниципального округа Нижегородской области»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387996"/>
              </p:ext>
            </p:extLst>
          </p:nvPr>
        </p:nvGraphicFramePr>
        <p:xfrm>
          <a:off x="467544" y="1340768"/>
          <a:ext cx="8305800" cy="5036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05800"/>
              </a:tblGrid>
              <a:tr h="63149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  <a:cs typeface="Calibri" pitchFamily="34" charset="0"/>
                        </a:rPr>
                        <a:t>Наиболее значимые итоги реализации программы:</a:t>
                      </a:r>
                      <a:endParaRPr lang="ru-RU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01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Формирование и реализация программного бюджета</a:t>
                      </a:r>
                      <a:r>
                        <a:rPr lang="ru-RU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на трехлетний период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149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Проведение мероприятий по</a:t>
                      </a:r>
                      <a:r>
                        <a:rPr lang="ru-RU" b="1" baseline="0" dirty="0" smtClean="0">
                          <a:latin typeface="Calibri" pitchFamily="34" charset="0"/>
                          <a:cs typeface="Calibri" pitchFamily="34" charset="0"/>
                        </a:rPr>
                        <a:t> оптимизации структуры государственного долга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01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Проведение мониторинга оценки качества финансового менеджмента, осуществляемого главными администраторами бюджетных средств </a:t>
                      </a:r>
                    </a:p>
                    <a:p>
                      <a:pPr algn="ctr"/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01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Проведение оценки результатов, достигнутых муниципальными образованиями в сфере повышения эффективности бюджетных расходов</a:t>
                      </a:r>
                    </a:p>
                    <a:p>
                      <a:pPr algn="ctr"/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149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Формирование информационного сборника «Бюджет для граждан»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149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Повышение открытости бюджетных данных 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6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программа «Управление муниципальным имуществом </a:t>
            </a:r>
            <a:r>
              <a:rPr lang="ru-RU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муниципального округа Нижегородской области»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964" y="908720"/>
            <a:ext cx="8668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 программы: повышение эффективности управления муниципальным имуществом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Нижегородской области на основе современных принципов и методов управления собственностью, качественное развитие процесса оптимизации состава собственности и увеличение доли имущественных и земельных ресурсов в неналоговых доходах местного бюджета.</a:t>
            </a: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237964" y="1916832"/>
            <a:ext cx="3810000" cy="16002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ru-RU" sz="1200" i="1" dirty="0" smtClean="0"/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1. 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Управление муниципальным имуществом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План – 18 005,7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Факт – 17 835,1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1600" dirty="0"/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4283968" y="1916832"/>
            <a:ext cx="3528392" cy="16002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ru-RU" sz="1200" i="1" dirty="0" smtClean="0"/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2. 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Обеспечение реализации муниципальной программы»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План - 4 310,2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Факт – 4 286,1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s://nashedelopravoe.ru/wp-content/uploads/2021/03/14fcb41d887c4acb89706aff0fdaa69d-1536x1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32" y="3933056"/>
            <a:ext cx="34290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25532"/>
              </p:ext>
            </p:extLst>
          </p:nvPr>
        </p:nvGraphicFramePr>
        <p:xfrm>
          <a:off x="3923928" y="3832359"/>
          <a:ext cx="4800599" cy="29600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95600"/>
                <a:gridCol w="685800"/>
                <a:gridCol w="609600"/>
                <a:gridCol w="609599"/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индикатора/непосредственного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результата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80127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Количество объектов недвижимости  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(в т.ч. земельных участков) в отношении которых проведены кадастровые и оценочные работы.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ед.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09353">
                <a:tc>
                  <a:txBody>
                    <a:bodyPr/>
                    <a:lstStyle/>
                    <a:p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площади невостребованных земельных долей, в отношении которых проведены работы по признанию права муниципальной собственности, от общей площади невостребованных земельных долей</a:t>
                      </a:r>
                      <a:endParaRPr lang="ru-RU" sz="1100" b="1" i="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89,1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3719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Величина прямых финансовых поступлений в местный бюджет, администрируемых ОУМИ и ЗР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млн.руб.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10,4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10,4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8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16632"/>
            <a:ext cx="8839200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программа "Развитие предпринимательства и торговли в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Лукояновском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муниципальном округе Нижегородской области"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90872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программы - эффективное управление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Лукояновским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Нижегородской области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51520" y="1555051"/>
            <a:ext cx="3600400" cy="19459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1.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Развитие предпринимательства в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Лукояновском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муниципальном округе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План-1 400,0 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Факт-1 400,0 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2527"/>
              </p:ext>
            </p:extLst>
          </p:nvPr>
        </p:nvGraphicFramePr>
        <p:xfrm>
          <a:off x="323528" y="3861048"/>
          <a:ext cx="3555505" cy="25900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23903"/>
                <a:gridCol w="492301"/>
                <a:gridCol w="547001"/>
                <a:gridCol w="492300"/>
              </a:tblGrid>
              <a:tr h="381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индикатора/непосредственного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результата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193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Количество субъектов малого и среднего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предпринимательства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ед.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464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472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83861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Объем отгруженных товаров собственного производства, выполнено работ (оказано услуг) собственными силами малыми предприятиями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891,2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947,9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64725">
                <a:tc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малого бизнеса в объеме отгруженной продукции по полному кругу организаций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47,3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39,9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7" name="Picture 59" descr="https://avatars.mds.yandex.net/i?id=3d89a8542ec1fb14d774bec92e3f8c9a26e3fb5a-704398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93495"/>
            <a:ext cx="4104456" cy="4931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6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ukgazeta.ru/wp-content/uploads/2023/10/viber_2023-10-11_16-29-15-77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colorTemperature colorTemp="5900"/>
                    </a14:imgEffect>
                    <a14:imgEffect>
                      <a14:saturation sat="125000"/>
                    </a14:imgEffect>
                    <a14:imgEffect>
                      <a14:brightnessContrast bright="23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9040"/>
            <a:ext cx="4896544" cy="2952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программа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Комфортная и безопасная среда для жизни в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Лукояновском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муниципальном округе Нижегородской области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» </a:t>
            </a:r>
            <a:endParaRPr lang="ru-RU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668" y="1066800"/>
            <a:ext cx="866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программы: Повышение качества жизни населения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07539"/>
              </p:ext>
            </p:extLst>
          </p:nvPr>
        </p:nvGraphicFramePr>
        <p:xfrm>
          <a:off x="3566673" y="1532411"/>
          <a:ext cx="5062101" cy="18943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53331"/>
                <a:gridCol w="587828"/>
                <a:gridCol w="778136"/>
                <a:gridCol w="642806"/>
              </a:tblGrid>
              <a:tr h="346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индикатора/непосредственного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результата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42200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населенных пунктов, границы которых установлены, в общем количестве населенных пунктов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97,3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97,3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57643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жилых помещений, подлежащих расселению от общей площади ветхого аварийного фонда МКД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57643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населения, проживающего в населенных пунктах, имеющих регулярное автобусное сообщение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99,8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99,8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291635" y="1377598"/>
            <a:ext cx="3028241" cy="1461646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Развитие социальной и инженерной инфраструктуры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План-5 511,4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Факт-5 511,3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291636" y="2874304"/>
            <a:ext cx="2998592" cy="1440159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Улучшение жилищных условий граждан в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Лукояновском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муниципальном округе Нижегородской области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План-57 210,1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Факт-57 209,4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314001" y="4332383"/>
            <a:ext cx="3025998" cy="1256911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3.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Транспортное обслуживание населения и обеспечение безопасности дорожного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движения»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План-8 845,3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Факт-8 845,3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314001" y="5694023"/>
            <a:ext cx="3028241" cy="1169994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4.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Обеспечение реализации муниципальной программы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План-42 269,8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Факт-42 240,3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09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программа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Развитие физической культуры и спорта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муниципального округа Нижегородской области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» </a:t>
            </a:r>
            <a:endParaRPr lang="ru-RU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программы - создание условий, обеспечивающих возможность гражданам систематически заниматься физической культурой и спортом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4670386" y="1781527"/>
            <a:ext cx="3960440" cy="142709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физической культуры и массового спорта»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План – 6 819,8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Факт – 6 819,8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905774"/>
              </p:ext>
            </p:extLst>
          </p:nvPr>
        </p:nvGraphicFramePr>
        <p:xfrm>
          <a:off x="251520" y="4365104"/>
          <a:ext cx="4176464" cy="21999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06004"/>
                <a:gridCol w="501707"/>
                <a:gridCol w="537693"/>
                <a:gridCol w="531060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индикатора/непосредственного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результата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64459">
                <a:tc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населения, систематически занимающегося физической культурой и спортом в общей численности населения района в возрасте от 3 до 79 лет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55,0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57,6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83421">
                <a:tc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59,0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57,4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6146" name="Picture 2" descr="http://lukgazeta.ru/wp-content/uploads/2023/11/50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781527"/>
            <a:ext cx="4104458" cy="2439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lukgazeta.ru/wp-content/uploads/2019/12/%D1%81%D0%BF%D0%BE%D1%80%D1%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78" y="3429000"/>
            <a:ext cx="4248472" cy="321543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5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программа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Информационное общество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муниципального округа Нижегородской области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» </a:t>
            </a:r>
            <a:endParaRPr lang="ru-RU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323528" y="2144936"/>
            <a:ext cx="3505200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Безопасный город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План – 2 612,4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Факт – 2 612,4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4139952" y="2132856"/>
            <a:ext cx="3505200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Подпрограмма 2.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Информационная среда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План – 3 480,3 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Факт – 3 391,2 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программы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качества жизни жителей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 на основе использования возможностей информационных и телекоммуникационных технологий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111102"/>
              </p:ext>
            </p:extLst>
          </p:nvPr>
        </p:nvGraphicFramePr>
        <p:xfrm>
          <a:off x="323528" y="3970196"/>
          <a:ext cx="4876799" cy="22299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41562"/>
                <a:gridCol w="566310"/>
                <a:gridCol w="749652"/>
                <a:gridCol w="619275"/>
              </a:tblGrid>
              <a:tr h="675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индикатора/непосредственного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результата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48435">
                <a:tc>
                  <a:txBody>
                    <a:bodyPr/>
                    <a:lstStyle/>
                    <a:p>
                      <a:pPr algn="just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муниципальных услуг, оказываемых в электронном виде от общего количества оказываемых муниципальных услуг</a:t>
                      </a:r>
                      <a:endParaRPr lang="ru-RU" sz="1100" b="1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83421">
                <a:tc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населения, проживающего на территории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Лукояновского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муниципального округа Нижегородской области, охваченного техническими средствами оповещения, в общем количестве населения муниципального округа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82,4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84,0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7" name="Picture 49" descr="https://rb7.ru/system/images/image_links/273743/6587309084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3573016"/>
            <a:ext cx="352839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34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программа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Территориальное развитие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муниципального округа Нижегородской области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» </a:t>
            </a:r>
            <a:endParaRPr lang="ru-RU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152400" y="1781527"/>
            <a:ext cx="3411488" cy="157546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Развитие дорожного хозяйства на территории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 – 52 096,4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 – 47 428,8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3635896" y="1811140"/>
            <a:ext cx="2958562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4.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Пожарная безопасность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 – 450,0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 – 450,0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152400" y="3463271"/>
            <a:ext cx="3411488" cy="1656184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2.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Реализация федеральных и региональных проектов на территории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 – 27 848,6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 – 27 841,2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3635897" y="3212975"/>
            <a:ext cx="2958561" cy="145724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Обеспечение реализации муниципальной программы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 – 25 715,0 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 – 25 362,3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152400" y="5157192"/>
            <a:ext cx="3411488" cy="155679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3.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Благоустройство территорий населенных пунктов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 – 62 359,6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 – 56 181,0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132550"/>
              </p:ext>
            </p:extLst>
          </p:nvPr>
        </p:nvGraphicFramePr>
        <p:xfrm>
          <a:off x="3779912" y="4921568"/>
          <a:ext cx="4876799" cy="18274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41562"/>
                <a:gridCol w="566310"/>
                <a:gridCol w="749652"/>
                <a:gridCol w="619275"/>
              </a:tblGrid>
              <a:tr h="53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индикатора/непосредственного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результата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12726">
                <a:tc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Протяженность автомобильных дорог общего пользования местного значения на территории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Лукояновского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муниципального округа</a:t>
                      </a:r>
                      <a:endParaRPr lang="ru-RU" sz="1100" b="1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381,1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381,1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21163">
                <a:tc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благоустроенных дворовых территорий от общего количества дворовых территорий, подлежащих благоустройству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70,1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47,0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119675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программы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комфортных условий жизнедеятельности на территории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</a:t>
            </a:r>
          </a:p>
        </p:txBody>
      </p:sp>
      <p:pic>
        <p:nvPicPr>
          <p:cNvPr id="4098" name="Picture 2" descr="https://sovmo.tatarstan.ru/file/news/741_n2126508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52" y="1781526"/>
            <a:ext cx="2339643" cy="2929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9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программа "Обеспечение безопасности жизнедеятельности населения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муниципального округа Нижегородской области"</a:t>
            </a:r>
            <a:endPara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261947" y="2307837"/>
            <a:ext cx="3505200" cy="1625219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 – 240,0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 – 240,0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261947" y="4020408"/>
            <a:ext cx="3505200" cy="149643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4.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Развитие системы обеспечения безопасности на территории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 – 5 701,7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 – 5 695,0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261947" y="5644691"/>
            <a:ext cx="3515627" cy="1102577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5.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Пожарная безопасность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 – 37 411,7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 – 36 980,0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0127" y="1136204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программы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минимизация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социального и экономического ущерба, наносимого населению, экономике и природной среде от чрезвычайных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ситуаций природного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техногенного характера, пожаров, происшествий на водных объектах и развитие системы обеспечения безопасности на территории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8928"/>
              </p:ext>
            </p:extLst>
          </p:nvPr>
        </p:nvGraphicFramePr>
        <p:xfrm>
          <a:off x="4015350" y="2420888"/>
          <a:ext cx="4876799" cy="18274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41562"/>
                <a:gridCol w="566310"/>
                <a:gridCol w="749652"/>
                <a:gridCol w="619275"/>
              </a:tblGrid>
              <a:tr h="53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индикатора/непосредственного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результата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12726">
                <a:tc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населения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Лукояновского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муниципального округа, проинформированного о мерах пожарной безопасности</a:t>
                      </a:r>
                      <a:endParaRPr lang="ru-RU" sz="1100" b="1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21163">
                <a:tc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Проведение мероприятий, направленных на повышение уровня межведомственного взаимодействия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8" name="AutoShape 2" descr="https://sun9-15.userapi.com/c855532/v855532729/1243ab/7VqYGeYTMv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sun9-15.userapi.com/c855532/v855532729/1243ab/7VqYGeYTMvM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sun9-15.userapi.com/c855532/v855532729/1243ab/7VqYGeYTMvM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s://shkola101saratov-r64.gosweb.gosuslugi.ru/netcat_files/112/1261/7VqYGeYTMv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37112"/>
            <a:ext cx="4995664" cy="2159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1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3400" y="304800"/>
            <a:ext cx="8101258" cy="5409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Введение</a:t>
            </a:r>
          </a:p>
        </p:txBody>
      </p:sp>
      <p:pic>
        <p:nvPicPr>
          <p:cNvPr id="4" name="Picture 2" descr="https://avatars.dzeninfra.ru/get-zen_doc/3966998/pub_6068074de0a09f1423f5846e_60680752a77360009028b0c4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19200"/>
            <a:ext cx="5638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381000" y="3200400"/>
            <a:ext cx="838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r>
              <a:rPr lang="ru-RU" dirty="0">
                <a:latin typeface="Calibri" pitchFamily="34" charset="0"/>
                <a:cs typeface="Calibri" pitchFamily="34" charset="0"/>
              </a:rPr>
              <a:t>«</a:t>
            </a:r>
            <a:r>
              <a:rPr lang="ru-RU" i="1" dirty="0">
                <a:latin typeface="Calibri" pitchFamily="34" charset="0"/>
                <a:cs typeface="Calibri" pitchFamily="34" charset="0"/>
              </a:rPr>
              <a:t>Бюджет для граждан» - </a:t>
            </a:r>
            <a:r>
              <a:rPr lang="ru-RU" b="0" dirty="0">
                <a:latin typeface="Calibri" pitchFamily="34" charset="0"/>
                <a:cs typeface="Calibri" pitchFamily="34" charset="0"/>
              </a:rPr>
              <a:t>это упрощенная версия бюджета, облегчающая гражданам его понимание, объясняющая планы и действия администрации </a:t>
            </a:r>
            <a:r>
              <a:rPr lang="ru-RU" b="0" dirty="0" err="1"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0" dirty="0">
                <a:latin typeface="Calibri" pitchFamily="34" charset="0"/>
                <a:cs typeface="Calibri" pitchFamily="34" charset="0"/>
              </a:rPr>
              <a:t> муниципального </a:t>
            </a:r>
            <a:r>
              <a:rPr lang="ru-RU" b="0" dirty="0" smtClean="0">
                <a:latin typeface="Calibri" pitchFamily="34" charset="0"/>
                <a:cs typeface="Calibri" pitchFamily="34" charset="0"/>
              </a:rPr>
              <a:t>округа </a:t>
            </a:r>
            <a:r>
              <a:rPr lang="ru-RU" b="0" dirty="0">
                <a:latin typeface="Calibri" pitchFamily="34" charset="0"/>
                <a:cs typeface="Calibri" pitchFamily="34" charset="0"/>
              </a:rPr>
              <a:t>на очередной финансовый  год, проекта решения об исполнении бюджета за отчетный финансовый год в доступной для широкого круга заинтересованных пользователей форме, разрабатываемая в целях ознакомления граждан с основными целями, задачами и приоритетными направлениями бюджетной политики, обоснованиями бюджетных расходов, планируемыми и достигнутыми результатами использования бюджетных ассигнований,  показывающая формы возможного взаимодействия по вопросам расходования общественных </a:t>
            </a:r>
            <a:r>
              <a:rPr lang="ru-RU" b="0" dirty="0" smtClean="0">
                <a:latin typeface="Calibri" pitchFamily="34" charset="0"/>
                <a:cs typeface="Calibri" pitchFamily="34" charset="0"/>
              </a:rPr>
              <a:t>финансов.</a:t>
            </a:r>
            <a:endParaRPr lang="ru-RU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Проект инициативного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бюджетирования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«Вам решать!»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" name="Picture 2" descr="https://storage.yandexcloud.net/vyksavkurse-files/1/vqdg5Gc_rmhQKGkVjBNLPLVEmo2psQs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8937" y="4282525"/>
            <a:ext cx="216024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69587" y="764704"/>
            <a:ext cx="1278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237809"/>
              </p:ext>
            </p:extLst>
          </p:nvPr>
        </p:nvGraphicFramePr>
        <p:xfrm>
          <a:off x="404210" y="1268760"/>
          <a:ext cx="8458200" cy="2168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905000"/>
                <a:gridCol w="2057400"/>
                <a:gridCol w="1676400"/>
              </a:tblGrid>
              <a:tr h="316874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7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Объем финансирования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9 982,5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9 975,0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99,9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83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Областной бюджет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6 491,2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6 483,7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99,9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83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Муниципальный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бюджет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2 992,5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992,5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83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Средства населения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498,8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498,8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 descr="U:\Токарева И.В\НОВЫЕ\фото после 3 Неверов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273630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ukgazeta.ru/wp-content/uploads/2024/11/15489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04456"/>
            <a:ext cx="3024336" cy="29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НАЦИОНАЛЬНЫЕ ПРОЕКТЫ</a:t>
            </a: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858318"/>
              </p:ext>
            </p:extLst>
          </p:nvPr>
        </p:nvGraphicFramePr>
        <p:xfrm>
          <a:off x="35494" y="656160"/>
          <a:ext cx="9108505" cy="6067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8"/>
                <a:gridCol w="745605"/>
                <a:gridCol w="847989"/>
                <a:gridCol w="847989"/>
                <a:gridCol w="732133"/>
                <a:gridCol w="700085"/>
                <a:gridCol w="709947"/>
                <a:gridCol w="709947"/>
                <a:gridCol w="759248"/>
                <a:gridCol w="788828"/>
                <a:gridCol w="788828"/>
                <a:gridCol w="613808"/>
              </a:tblGrid>
              <a:tr h="85091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национального проекта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План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Средства федерального бюджета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Средства государственной корпорации-Фонда содействия реформированию ЖКХ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Средства областного бюджета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Средства местного бюджета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Средства федерального бюджета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Средства государственной корпорации-Фонда содействия реформированию ЖКХ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Средства областного бюджета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Средства местного бюджета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09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50 019,9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7 126,9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35 202,0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6 768,6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922,4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49 892,4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7 126,9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35 202,0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6 641,1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922,4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99,7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0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6 487,3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1 746,6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4 740,7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6 359,8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1 746,6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4 613,2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3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ЖИЛЬЕ И ГОРОДСКАЯ СРЕДА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43 532,6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5 380,3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35 202,0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2 027,9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922,4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43 532,6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5 380,3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35 202,0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2 027,9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922,4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4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Муниципальный долг </a:t>
            </a:r>
            <a:r>
              <a:rPr lang="ru-RU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муниципального 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округа</a:t>
            </a: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08304" y="692696"/>
            <a:ext cx="1278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283895"/>
              </p:ext>
            </p:extLst>
          </p:nvPr>
        </p:nvGraphicFramePr>
        <p:xfrm>
          <a:off x="638708" y="1268760"/>
          <a:ext cx="7929619" cy="1066808"/>
        </p:xfrm>
        <a:graphic>
          <a:graphicData uri="http://schemas.openxmlformats.org/drawingml/2006/table">
            <a:tbl>
              <a:tblPr/>
              <a:tblGrid>
                <a:gridCol w="2286016"/>
                <a:gridCol w="1562084"/>
                <a:gridCol w="1386286"/>
                <a:gridCol w="1157274"/>
                <a:gridCol w="1537959"/>
              </a:tblGrid>
              <a:tr h="5667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775" marR="8775" marT="8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Объем долга на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01.01.2024 г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Привлечено в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2024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году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Погашено в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2024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году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Объем долга на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01.01.2025г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Бюджетный кредит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6 300,0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2 100,0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4 200,0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C:\Users\Budg1\Desktop\Бюджет для граждан\01221574f20693166a9470d2071bde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24200"/>
            <a:ext cx="324008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321415"/>
              </p:ext>
            </p:extLst>
          </p:nvPr>
        </p:nvGraphicFramePr>
        <p:xfrm>
          <a:off x="3635896" y="3088763"/>
          <a:ext cx="5105400" cy="3009156"/>
        </p:xfrm>
        <a:graphic>
          <a:graphicData uri="http://schemas.openxmlformats.org/drawingml/2006/table">
            <a:tbl>
              <a:tblPr/>
              <a:tblGrid>
                <a:gridCol w="2388246"/>
                <a:gridCol w="1383239"/>
                <a:gridCol w="1333915"/>
              </a:tblGrid>
              <a:tr h="727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п.2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ст.107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БК РФ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Предельный объем муниципального долга, 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Муниципальный долг на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01.01.2025 г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., 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61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Предельный объем муниципального долга не должен превышать утвержденный общий годовой объем доходов бюджета муниципального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округа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без учета утвержденного объема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8 435,1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4 200,0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6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Соблюдение требований бюджетного законодательства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177018"/>
              </p:ext>
            </p:extLst>
          </p:nvPr>
        </p:nvGraphicFramePr>
        <p:xfrm>
          <a:off x="228600" y="908720"/>
          <a:ext cx="8763000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467990"/>
                <a:gridCol w="2037210"/>
                <a:gridCol w="1333174"/>
                <a:gridCol w="2172026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Требование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нормативного документа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Нормативный документ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Условие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Фактическое значение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Соответствие требованиям Бюджетного кодекса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751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Предельный объем дефицита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бюджета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Бюджетный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кодекс РФ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Не должен превышать установленного Бюджетным кодексом предела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Не превышает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Соответствует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751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Отношение текущих расходов к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доходам бюджета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Бюджетный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кодекс РФ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Менее 100%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99,2%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Соответствует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4751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Отношение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расходов на обслуживание долга к общим расходам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Бюджетный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кодекс РФ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Не должно превышать 15% расходов бюджета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0,0%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Соответствует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751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Предельный объем государственного долга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Бюджетный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кодекс РФ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Не должен превышать утвержденный объем доходов районного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бюджета без учета утвержденного объема безвозмездных поступлений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Не превышает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Соответствует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Результаты контрольных мероприятий, тыс.рублей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3"/>
          <p:cNvSpPr>
            <a:spLocks noChangeArrowheads="1"/>
          </p:cNvSpPr>
          <p:nvPr/>
        </p:nvSpPr>
        <p:spPr bwMode="auto">
          <a:xfrm>
            <a:off x="228600" y="5105400"/>
            <a:ext cx="228600" cy="228600"/>
          </a:xfrm>
          <a:prstGeom prst="rect">
            <a:avLst/>
          </a:prstGeom>
          <a:solidFill>
            <a:srgbClr val="FFCCCC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2076" y="4964668"/>
            <a:ext cx="2368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Сумма без нарушений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/>
        </p:nvSpPr>
        <p:spPr bwMode="auto">
          <a:xfrm>
            <a:off x="228600" y="5715000"/>
            <a:ext cx="228600" cy="2286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Скругленный прямоугольник 16"/>
          <p:cNvSpPr>
            <a:spLocks noChangeArrowheads="1"/>
          </p:cNvSpPr>
          <p:nvPr/>
        </p:nvSpPr>
        <p:spPr bwMode="auto">
          <a:xfrm>
            <a:off x="685800" y="5715000"/>
            <a:ext cx="4038600" cy="304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Сумма выявленных нарушений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200454"/>
            <a:ext cx="26642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366280"/>
              </p:ext>
            </p:extLst>
          </p:nvPr>
        </p:nvGraphicFramePr>
        <p:xfrm>
          <a:off x="228600" y="18448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017879"/>
              </p:ext>
            </p:extLst>
          </p:nvPr>
        </p:nvGraphicFramePr>
        <p:xfrm>
          <a:off x="4211960" y="2060848"/>
          <a:ext cx="432048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220072" y="1227502"/>
            <a:ext cx="26642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71600" y="152400"/>
            <a:ext cx="7239000" cy="54860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финансовом управлении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78172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презентации «Бюджет для граждан» является финансовое управление администрации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округа.</a:t>
            </a:r>
          </a:p>
          <a:p>
            <a:pPr algn="just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Основные задачи: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на очередной финансовый год и плановый период;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исполнения бюджета;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финансового контроля за исполнением бюджета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612394"/>
              </p:ext>
            </p:extLst>
          </p:nvPr>
        </p:nvGraphicFramePr>
        <p:xfrm>
          <a:off x="35496" y="3533369"/>
          <a:ext cx="9001000" cy="32800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45361"/>
                <a:gridCol w="465563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главы администрации, начальник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финансового управления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Поверина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Юлия Петровна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607800, Нижегородская обл.,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г.Лукоянов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ул.Коммунистическая, 11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3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Телефон, факс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(83196) 4-19-18, (83196) 4-31-88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luk-finance@yandex.ru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13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Информационный ресурс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https://lukoyanov.nobl.ru/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59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8-00 до 17-00</a:t>
                      </a:r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 на обед с 12-00 до 13-00</a:t>
                      </a:r>
                    </a:p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Выходные дни –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3" descr="https://sdo.sofadoma.ru/pluginfile.php/6848/course/overviewfiles/ekon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701675"/>
            <a:ext cx="366077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4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04800" y="152400"/>
            <a:ext cx="85344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Основные понятия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7620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- это 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avatars.dzeninfra.ru/get-zen_doc/4303740/pub_607e873c2a579e6952916fdc_607e87d276a4ad027c8ea3f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844824"/>
            <a:ext cx="806625" cy="759876"/>
          </a:xfrm>
          <a:prstGeom prst="rect">
            <a:avLst/>
          </a:prstGeom>
          <a:noFill/>
        </p:spPr>
      </p:pic>
      <p:pic>
        <p:nvPicPr>
          <p:cNvPr id="6" name="Picture 6" descr="https://loveandmoney.ru/wp-content/uploads/2016/01/koschel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252" y="2895600"/>
            <a:ext cx="1075149" cy="89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s://avatars.mds.yandex.net/i?id=090e380b8d822a91f03bc00bd867436a9b3cb29b-5888651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106" y="4140751"/>
            <a:ext cx="1043101" cy="104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524000" y="1962834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</a:t>
            </a: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524000" y="2895600"/>
            <a:ext cx="693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24000" y="3890665"/>
            <a:ext cx="6864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превышение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расходов бюджета над его доходами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4000" y="47625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превышение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доходов над его расходами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573325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Обязательное требование, предъявляемое к составлению и утверждению бюджета – это его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сбалансированность</a:t>
            </a:r>
          </a:p>
        </p:txBody>
      </p:sp>
    </p:spTree>
    <p:extLst>
      <p:ext uri="{BB962C8B-B14F-4D97-AF65-F5344CB8AC3E}">
        <p14:creationId xmlns:p14="http://schemas.microsoft.com/office/powerpoint/2010/main" val="40148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04800" y="152400"/>
            <a:ext cx="85344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83671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 Межбюджетные отношения - </a:t>
            </a:r>
            <a:r>
              <a:rPr lang="ru-RU" altLang="ru-RU" dirty="0">
                <a:latin typeface="Calibri" pitchFamily="34" charset="0"/>
                <a:cs typeface="Calibri" pitchFamily="34" charset="0"/>
              </a:rPr>
              <a:t>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24544915"/>
              </p:ext>
            </p:extLst>
          </p:nvPr>
        </p:nvGraphicFramePr>
        <p:xfrm>
          <a:off x="467544" y="2057400"/>
          <a:ext cx="8208912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80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66800" y="225658"/>
            <a:ext cx="7609656" cy="5409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Стадии бюджетного процесса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371600" y="1219200"/>
            <a:ext cx="6105525" cy="4679950"/>
            <a:chOff x="1259632" y="1628800"/>
            <a:chExt cx="6105524" cy="4064000"/>
          </a:xfrm>
        </p:grpSpPr>
        <p:sp>
          <p:nvSpPr>
            <p:cNvPr id="4" name="Полилиния 3"/>
            <p:cNvSpPr/>
            <p:nvPr/>
          </p:nvSpPr>
          <p:spPr>
            <a:xfrm>
              <a:off x="1259632" y="1628800"/>
              <a:ext cx="4694236" cy="732016"/>
            </a:xfrm>
            <a:custGeom>
              <a:avLst/>
              <a:gdLst>
                <a:gd name="connsiteX0" fmla="*/ 0 w 4693920"/>
                <a:gd name="connsiteY0" fmla="*/ 73152 h 731520"/>
                <a:gd name="connsiteX1" fmla="*/ 73152 w 4693920"/>
                <a:gd name="connsiteY1" fmla="*/ 0 h 731520"/>
                <a:gd name="connsiteX2" fmla="*/ 4620768 w 4693920"/>
                <a:gd name="connsiteY2" fmla="*/ 0 h 731520"/>
                <a:gd name="connsiteX3" fmla="*/ 4693920 w 4693920"/>
                <a:gd name="connsiteY3" fmla="*/ 73152 h 731520"/>
                <a:gd name="connsiteX4" fmla="*/ 4693920 w 4693920"/>
                <a:gd name="connsiteY4" fmla="*/ 658368 h 731520"/>
                <a:gd name="connsiteX5" fmla="*/ 4620768 w 4693920"/>
                <a:gd name="connsiteY5" fmla="*/ 731520 h 731520"/>
                <a:gd name="connsiteX6" fmla="*/ 73152 w 4693920"/>
                <a:gd name="connsiteY6" fmla="*/ 731520 h 731520"/>
                <a:gd name="connsiteX7" fmla="*/ 0 w 4693920"/>
                <a:gd name="connsiteY7" fmla="*/ 658368 h 731520"/>
                <a:gd name="connsiteX8" fmla="*/ 0 w 4693920"/>
                <a:gd name="connsiteY8" fmla="*/ 73152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3815" tIns="93815" rIns="925919" bIns="93815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Составление проекта бюджета</a:t>
              </a: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1610469" y="2461451"/>
              <a:ext cx="4694237" cy="732016"/>
            </a:xfrm>
            <a:custGeom>
              <a:avLst/>
              <a:gdLst>
                <a:gd name="connsiteX0" fmla="*/ 0 w 4693920"/>
                <a:gd name="connsiteY0" fmla="*/ 73152 h 731520"/>
                <a:gd name="connsiteX1" fmla="*/ 73152 w 4693920"/>
                <a:gd name="connsiteY1" fmla="*/ 0 h 731520"/>
                <a:gd name="connsiteX2" fmla="*/ 4620768 w 4693920"/>
                <a:gd name="connsiteY2" fmla="*/ 0 h 731520"/>
                <a:gd name="connsiteX3" fmla="*/ 4693920 w 4693920"/>
                <a:gd name="connsiteY3" fmla="*/ 73152 h 731520"/>
                <a:gd name="connsiteX4" fmla="*/ 4693920 w 4693920"/>
                <a:gd name="connsiteY4" fmla="*/ 658368 h 731520"/>
                <a:gd name="connsiteX5" fmla="*/ 4620768 w 4693920"/>
                <a:gd name="connsiteY5" fmla="*/ 731520 h 731520"/>
                <a:gd name="connsiteX6" fmla="*/ 73152 w 4693920"/>
                <a:gd name="connsiteY6" fmla="*/ 731520 h 731520"/>
                <a:gd name="connsiteX7" fmla="*/ 0 w 4693920"/>
                <a:gd name="connsiteY7" fmla="*/ 658368 h 731520"/>
                <a:gd name="connsiteX8" fmla="*/ 0 w 4693920"/>
                <a:gd name="connsiteY8" fmla="*/ 73152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lIns="93815" tIns="93815" rIns="919823" bIns="93816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Рассмотрение проекта бюджета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961307" y="3295481"/>
              <a:ext cx="4692649" cy="730638"/>
            </a:xfrm>
            <a:custGeom>
              <a:avLst/>
              <a:gdLst>
                <a:gd name="connsiteX0" fmla="*/ 0 w 4693920"/>
                <a:gd name="connsiteY0" fmla="*/ 73152 h 731520"/>
                <a:gd name="connsiteX1" fmla="*/ 73152 w 4693920"/>
                <a:gd name="connsiteY1" fmla="*/ 0 h 731520"/>
                <a:gd name="connsiteX2" fmla="*/ 4620768 w 4693920"/>
                <a:gd name="connsiteY2" fmla="*/ 0 h 731520"/>
                <a:gd name="connsiteX3" fmla="*/ 4693920 w 4693920"/>
                <a:gd name="connsiteY3" fmla="*/ 73152 h 731520"/>
                <a:gd name="connsiteX4" fmla="*/ 4693920 w 4693920"/>
                <a:gd name="connsiteY4" fmla="*/ 658368 h 731520"/>
                <a:gd name="connsiteX5" fmla="*/ 4620768 w 4693920"/>
                <a:gd name="connsiteY5" fmla="*/ 731520 h 731520"/>
                <a:gd name="connsiteX6" fmla="*/ 73152 w 4693920"/>
                <a:gd name="connsiteY6" fmla="*/ 731520 h 731520"/>
                <a:gd name="connsiteX7" fmla="*/ 0 w 4693920"/>
                <a:gd name="connsiteY7" fmla="*/ 658368 h 731520"/>
                <a:gd name="connsiteX8" fmla="*/ 0 w 4693920"/>
                <a:gd name="connsiteY8" fmla="*/ 73152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lIns="93815" tIns="93815" rIns="919823" bIns="93816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Утверждение бюджета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310557" y="4128132"/>
              <a:ext cx="4694236" cy="732017"/>
            </a:xfrm>
            <a:custGeom>
              <a:avLst/>
              <a:gdLst>
                <a:gd name="connsiteX0" fmla="*/ 0 w 4693920"/>
                <a:gd name="connsiteY0" fmla="*/ 73152 h 731520"/>
                <a:gd name="connsiteX1" fmla="*/ 73152 w 4693920"/>
                <a:gd name="connsiteY1" fmla="*/ 0 h 731520"/>
                <a:gd name="connsiteX2" fmla="*/ 4620768 w 4693920"/>
                <a:gd name="connsiteY2" fmla="*/ 0 h 731520"/>
                <a:gd name="connsiteX3" fmla="*/ 4693920 w 4693920"/>
                <a:gd name="connsiteY3" fmla="*/ 73152 h 731520"/>
                <a:gd name="connsiteX4" fmla="*/ 4693920 w 4693920"/>
                <a:gd name="connsiteY4" fmla="*/ 658368 h 731520"/>
                <a:gd name="connsiteX5" fmla="*/ 4620768 w 4693920"/>
                <a:gd name="connsiteY5" fmla="*/ 731520 h 731520"/>
                <a:gd name="connsiteX6" fmla="*/ 73152 w 4693920"/>
                <a:gd name="connsiteY6" fmla="*/ 731520 h 731520"/>
                <a:gd name="connsiteX7" fmla="*/ 0 w 4693920"/>
                <a:gd name="connsiteY7" fmla="*/ 658368 h 731520"/>
                <a:gd name="connsiteX8" fmla="*/ 0 w 4693920"/>
                <a:gd name="connsiteY8" fmla="*/ 73152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lIns="93815" tIns="93815" rIns="919823" bIns="93816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Исполнение бюджета 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661394" y="4960783"/>
              <a:ext cx="4694237" cy="732017"/>
            </a:xfrm>
            <a:custGeom>
              <a:avLst/>
              <a:gdLst>
                <a:gd name="connsiteX0" fmla="*/ 0 w 4693920"/>
                <a:gd name="connsiteY0" fmla="*/ 73152 h 731520"/>
                <a:gd name="connsiteX1" fmla="*/ 73152 w 4693920"/>
                <a:gd name="connsiteY1" fmla="*/ 0 h 731520"/>
                <a:gd name="connsiteX2" fmla="*/ 4620768 w 4693920"/>
                <a:gd name="connsiteY2" fmla="*/ 0 h 731520"/>
                <a:gd name="connsiteX3" fmla="*/ 4693920 w 4693920"/>
                <a:gd name="connsiteY3" fmla="*/ 73152 h 731520"/>
                <a:gd name="connsiteX4" fmla="*/ 4693920 w 4693920"/>
                <a:gd name="connsiteY4" fmla="*/ 658368 h 731520"/>
                <a:gd name="connsiteX5" fmla="*/ 4620768 w 4693920"/>
                <a:gd name="connsiteY5" fmla="*/ 731520 h 731520"/>
                <a:gd name="connsiteX6" fmla="*/ 73152 w 4693920"/>
                <a:gd name="connsiteY6" fmla="*/ 731520 h 731520"/>
                <a:gd name="connsiteX7" fmla="*/ 0 w 4693920"/>
                <a:gd name="connsiteY7" fmla="*/ 658368 h 731520"/>
                <a:gd name="connsiteX8" fmla="*/ 0 w 4693920"/>
                <a:gd name="connsiteY8" fmla="*/ 73152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lIns="93815" tIns="93815" rIns="919823" bIns="93816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Рассмотрение и утверждение отчета об исполнении бюджета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477618" y="2163682"/>
              <a:ext cx="476250" cy="475603"/>
            </a:xfrm>
            <a:custGeom>
              <a:avLst/>
              <a:gdLst>
                <a:gd name="connsiteX0" fmla="*/ 0 w 475488"/>
                <a:gd name="connsiteY0" fmla="*/ 261518 h 475488"/>
                <a:gd name="connsiteX1" fmla="*/ 106985 w 475488"/>
                <a:gd name="connsiteY1" fmla="*/ 261518 h 475488"/>
                <a:gd name="connsiteX2" fmla="*/ 106985 w 475488"/>
                <a:gd name="connsiteY2" fmla="*/ 0 h 475488"/>
                <a:gd name="connsiteX3" fmla="*/ 368503 w 475488"/>
                <a:gd name="connsiteY3" fmla="*/ 0 h 475488"/>
                <a:gd name="connsiteX4" fmla="*/ 368503 w 475488"/>
                <a:gd name="connsiteY4" fmla="*/ 261518 h 475488"/>
                <a:gd name="connsiteX5" fmla="*/ 475488 w 475488"/>
                <a:gd name="connsiteY5" fmla="*/ 261518 h 475488"/>
                <a:gd name="connsiteX6" fmla="*/ 237744 w 475488"/>
                <a:gd name="connsiteY6" fmla="*/ 475488 h 475488"/>
                <a:gd name="connsiteX7" fmla="*/ 0 w 475488"/>
                <a:gd name="connsiteY7" fmla="*/ 261518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488" h="475488">
                  <a:moveTo>
                    <a:pt x="0" y="261518"/>
                  </a:moveTo>
                  <a:lnTo>
                    <a:pt x="106985" y="261518"/>
                  </a:lnTo>
                  <a:lnTo>
                    <a:pt x="106985" y="0"/>
                  </a:lnTo>
                  <a:lnTo>
                    <a:pt x="368503" y="0"/>
                  </a:lnTo>
                  <a:lnTo>
                    <a:pt x="368503" y="261518"/>
                  </a:lnTo>
                  <a:lnTo>
                    <a:pt x="475488" y="261518"/>
                  </a:lnTo>
                  <a:lnTo>
                    <a:pt x="237744" y="475488"/>
                  </a:lnTo>
                  <a:lnTo>
                    <a:pt x="0" y="2615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3655" tIns="26670" rIns="133655" bIns="144353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828456" y="2996333"/>
              <a:ext cx="476250" cy="475603"/>
            </a:xfrm>
            <a:custGeom>
              <a:avLst/>
              <a:gdLst>
                <a:gd name="connsiteX0" fmla="*/ 0 w 475488"/>
                <a:gd name="connsiteY0" fmla="*/ 261518 h 475488"/>
                <a:gd name="connsiteX1" fmla="*/ 106985 w 475488"/>
                <a:gd name="connsiteY1" fmla="*/ 261518 h 475488"/>
                <a:gd name="connsiteX2" fmla="*/ 106985 w 475488"/>
                <a:gd name="connsiteY2" fmla="*/ 0 h 475488"/>
                <a:gd name="connsiteX3" fmla="*/ 368503 w 475488"/>
                <a:gd name="connsiteY3" fmla="*/ 0 h 475488"/>
                <a:gd name="connsiteX4" fmla="*/ 368503 w 475488"/>
                <a:gd name="connsiteY4" fmla="*/ 261518 h 475488"/>
                <a:gd name="connsiteX5" fmla="*/ 475488 w 475488"/>
                <a:gd name="connsiteY5" fmla="*/ 261518 h 475488"/>
                <a:gd name="connsiteX6" fmla="*/ 237744 w 475488"/>
                <a:gd name="connsiteY6" fmla="*/ 475488 h 475488"/>
                <a:gd name="connsiteX7" fmla="*/ 0 w 475488"/>
                <a:gd name="connsiteY7" fmla="*/ 261518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488" h="475488">
                  <a:moveTo>
                    <a:pt x="0" y="261518"/>
                  </a:moveTo>
                  <a:lnTo>
                    <a:pt x="106985" y="261518"/>
                  </a:lnTo>
                  <a:lnTo>
                    <a:pt x="106985" y="0"/>
                  </a:lnTo>
                  <a:lnTo>
                    <a:pt x="368503" y="0"/>
                  </a:lnTo>
                  <a:lnTo>
                    <a:pt x="368503" y="261518"/>
                  </a:lnTo>
                  <a:lnTo>
                    <a:pt x="475488" y="261518"/>
                  </a:lnTo>
                  <a:lnTo>
                    <a:pt x="237744" y="475488"/>
                  </a:lnTo>
                  <a:lnTo>
                    <a:pt x="0" y="2615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-3580161"/>
                <a:satOff val="16084"/>
                <a:lumOff val="1106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3580161"/>
                <a:satOff val="16084"/>
                <a:lumOff val="110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3655" tIns="26670" rIns="133655" bIns="144353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179293" y="3816577"/>
              <a:ext cx="474663" cy="475604"/>
            </a:xfrm>
            <a:custGeom>
              <a:avLst/>
              <a:gdLst>
                <a:gd name="connsiteX0" fmla="*/ 0 w 475488"/>
                <a:gd name="connsiteY0" fmla="*/ 261518 h 475488"/>
                <a:gd name="connsiteX1" fmla="*/ 106985 w 475488"/>
                <a:gd name="connsiteY1" fmla="*/ 261518 h 475488"/>
                <a:gd name="connsiteX2" fmla="*/ 106985 w 475488"/>
                <a:gd name="connsiteY2" fmla="*/ 0 h 475488"/>
                <a:gd name="connsiteX3" fmla="*/ 368503 w 475488"/>
                <a:gd name="connsiteY3" fmla="*/ 0 h 475488"/>
                <a:gd name="connsiteX4" fmla="*/ 368503 w 475488"/>
                <a:gd name="connsiteY4" fmla="*/ 261518 h 475488"/>
                <a:gd name="connsiteX5" fmla="*/ 475488 w 475488"/>
                <a:gd name="connsiteY5" fmla="*/ 261518 h 475488"/>
                <a:gd name="connsiteX6" fmla="*/ 237744 w 475488"/>
                <a:gd name="connsiteY6" fmla="*/ 475488 h 475488"/>
                <a:gd name="connsiteX7" fmla="*/ 0 w 475488"/>
                <a:gd name="connsiteY7" fmla="*/ 261518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488" h="475488">
                  <a:moveTo>
                    <a:pt x="0" y="261518"/>
                  </a:moveTo>
                  <a:lnTo>
                    <a:pt x="106985" y="261518"/>
                  </a:lnTo>
                  <a:lnTo>
                    <a:pt x="106985" y="0"/>
                  </a:lnTo>
                  <a:lnTo>
                    <a:pt x="368503" y="0"/>
                  </a:lnTo>
                  <a:lnTo>
                    <a:pt x="368503" y="261518"/>
                  </a:lnTo>
                  <a:lnTo>
                    <a:pt x="475488" y="261518"/>
                  </a:lnTo>
                  <a:lnTo>
                    <a:pt x="237744" y="475488"/>
                  </a:lnTo>
                  <a:lnTo>
                    <a:pt x="0" y="2615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-7160321"/>
                <a:satOff val="32169"/>
                <a:lumOff val="2211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7160321"/>
                <a:satOff val="32169"/>
                <a:lumOff val="221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3655" tIns="26670" rIns="133655" bIns="144353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604214" y="4462893"/>
              <a:ext cx="474662" cy="475603"/>
            </a:xfrm>
            <a:custGeom>
              <a:avLst/>
              <a:gdLst>
                <a:gd name="connsiteX0" fmla="*/ 0 w 475488"/>
                <a:gd name="connsiteY0" fmla="*/ 261518 h 475488"/>
                <a:gd name="connsiteX1" fmla="*/ 106985 w 475488"/>
                <a:gd name="connsiteY1" fmla="*/ 261518 h 475488"/>
                <a:gd name="connsiteX2" fmla="*/ 106985 w 475488"/>
                <a:gd name="connsiteY2" fmla="*/ 0 h 475488"/>
                <a:gd name="connsiteX3" fmla="*/ 368503 w 475488"/>
                <a:gd name="connsiteY3" fmla="*/ 0 h 475488"/>
                <a:gd name="connsiteX4" fmla="*/ 368503 w 475488"/>
                <a:gd name="connsiteY4" fmla="*/ 261518 h 475488"/>
                <a:gd name="connsiteX5" fmla="*/ 475488 w 475488"/>
                <a:gd name="connsiteY5" fmla="*/ 261518 h 475488"/>
                <a:gd name="connsiteX6" fmla="*/ 237744 w 475488"/>
                <a:gd name="connsiteY6" fmla="*/ 475488 h 475488"/>
                <a:gd name="connsiteX7" fmla="*/ 0 w 475488"/>
                <a:gd name="connsiteY7" fmla="*/ 261518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488" h="475488">
                  <a:moveTo>
                    <a:pt x="0" y="261518"/>
                  </a:moveTo>
                  <a:lnTo>
                    <a:pt x="106985" y="261518"/>
                  </a:lnTo>
                  <a:lnTo>
                    <a:pt x="106985" y="0"/>
                  </a:lnTo>
                  <a:lnTo>
                    <a:pt x="368503" y="0"/>
                  </a:lnTo>
                  <a:lnTo>
                    <a:pt x="368503" y="261518"/>
                  </a:lnTo>
                  <a:lnTo>
                    <a:pt x="475488" y="261518"/>
                  </a:lnTo>
                  <a:lnTo>
                    <a:pt x="237744" y="475488"/>
                  </a:lnTo>
                  <a:lnTo>
                    <a:pt x="0" y="2615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3655" tIns="26670" rIns="133655" bIns="144353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670919" y="4946998"/>
              <a:ext cx="4694237" cy="732017"/>
            </a:xfrm>
            <a:custGeom>
              <a:avLst/>
              <a:gdLst>
                <a:gd name="connsiteX0" fmla="*/ 0 w 4693920"/>
                <a:gd name="connsiteY0" fmla="*/ 73152 h 731520"/>
                <a:gd name="connsiteX1" fmla="*/ 73152 w 4693920"/>
                <a:gd name="connsiteY1" fmla="*/ 0 h 731520"/>
                <a:gd name="connsiteX2" fmla="*/ 4620768 w 4693920"/>
                <a:gd name="connsiteY2" fmla="*/ 0 h 731520"/>
                <a:gd name="connsiteX3" fmla="*/ 4693920 w 4693920"/>
                <a:gd name="connsiteY3" fmla="*/ 73152 h 731520"/>
                <a:gd name="connsiteX4" fmla="*/ 4693920 w 4693920"/>
                <a:gd name="connsiteY4" fmla="*/ 658368 h 731520"/>
                <a:gd name="connsiteX5" fmla="*/ 4620768 w 4693920"/>
                <a:gd name="connsiteY5" fmla="*/ 731520 h 731520"/>
                <a:gd name="connsiteX6" fmla="*/ 73152 w 4693920"/>
                <a:gd name="connsiteY6" fmla="*/ 731520 h 731520"/>
                <a:gd name="connsiteX7" fmla="*/ 0 w 4693920"/>
                <a:gd name="connsiteY7" fmla="*/ 658368 h 731520"/>
                <a:gd name="connsiteX8" fmla="*/ 0 w 4693920"/>
                <a:gd name="connsiteY8" fmla="*/ 73152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lIns="93815" tIns="93815" rIns="919823" bIns="93816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Рассмотрение и утверждение отчета об исполнении бюджета</a:t>
              </a:r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010400" y="1143000"/>
            <a:ext cx="1828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</p:pic>
    </p:spTree>
    <p:extLst>
      <p:ext uri="{BB962C8B-B14F-4D97-AF65-F5344CB8AC3E}">
        <p14:creationId xmlns:p14="http://schemas.microsoft.com/office/powerpoint/2010/main" val="13568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90600" y="225658"/>
            <a:ext cx="7685856" cy="5409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Что такое отчет об исполнении бюджета</a:t>
            </a:r>
          </a:p>
        </p:txBody>
      </p:sp>
      <p:sp>
        <p:nvSpPr>
          <p:cNvPr id="3" name="Полилиния 2"/>
          <p:cNvSpPr/>
          <p:nvPr/>
        </p:nvSpPr>
        <p:spPr bwMode="auto">
          <a:xfrm>
            <a:off x="533400" y="914400"/>
            <a:ext cx="8229600" cy="1066800"/>
          </a:xfrm>
          <a:custGeom>
            <a:avLst/>
            <a:gdLst>
              <a:gd name="connsiteX0" fmla="*/ 0 w 4693920"/>
              <a:gd name="connsiteY0" fmla="*/ 73152 h 731520"/>
              <a:gd name="connsiteX1" fmla="*/ 73152 w 4693920"/>
              <a:gd name="connsiteY1" fmla="*/ 0 h 731520"/>
              <a:gd name="connsiteX2" fmla="*/ 4620768 w 4693920"/>
              <a:gd name="connsiteY2" fmla="*/ 0 h 731520"/>
              <a:gd name="connsiteX3" fmla="*/ 4693920 w 4693920"/>
              <a:gd name="connsiteY3" fmla="*/ 73152 h 731520"/>
              <a:gd name="connsiteX4" fmla="*/ 4693920 w 4693920"/>
              <a:gd name="connsiteY4" fmla="*/ 658368 h 731520"/>
              <a:gd name="connsiteX5" fmla="*/ 4620768 w 4693920"/>
              <a:gd name="connsiteY5" fmla="*/ 731520 h 731520"/>
              <a:gd name="connsiteX6" fmla="*/ 73152 w 4693920"/>
              <a:gd name="connsiteY6" fmla="*/ 731520 h 731520"/>
              <a:gd name="connsiteX7" fmla="*/ 0 w 4693920"/>
              <a:gd name="connsiteY7" fmla="*/ 658368 h 731520"/>
              <a:gd name="connsiteX8" fmla="*/ 0 w 4693920"/>
              <a:gd name="connsiteY8" fmla="*/ 73152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731520">
                <a:moveTo>
                  <a:pt x="0" y="73152"/>
                </a:moveTo>
                <a:cubicBezTo>
                  <a:pt x="0" y="32751"/>
                  <a:pt x="32751" y="0"/>
                  <a:pt x="73152" y="0"/>
                </a:cubicBezTo>
                <a:lnTo>
                  <a:pt x="4620768" y="0"/>
                </a:lnTo>
                <a:cubicBezTo>
                  <a:pt x="4661169" y="0"/>
                  <a:pt x="4693920" y="32751"/>
                  <a:pt x="4693920" y="73152"/>
                </a:cubicBezTo>
                <a:lnTo>
                  <a:pt x="4693920" y="658368"/>
                </a:lnTo>
                <a:cubicBezTo>
                  <a:pt x="4693920" y="698769"/>
                  <a:pt x="4661169" y="731520"/>
                  <a:pt x="4620768" y="731520"/>
                </a:cubicBezTo>
                <a:lnTo>
                  <a:pt x="73152" y="731520"/>
                </a:lnTo>
                <a:cubicBezTo>
                  <a:pt x="32751" y="731520"/>
                  <a:pt x="0" y="698769"/>
                  <a:pt x="0" y="658368"/>
                </a:cubicBezTo>
                <a:lnTo>
                  <a:pt x="0" y="7315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3815" tIns="93815" rIns="925919" bIns="93815" spcCol="1270" anchor="ctr"/>
          <a:lstStyle/>
          <a:p>
            <a:pPr algn="just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Исполнение бюджета- процесс сбора и учета доходов и осуществление расходов на основе сводной бюджетной росписи и кассового плана</a:t>
            </a:r>
          </a:p>
        </p:txBody>
      </p:sp>
      <p:sp>
        <p:nvSpPr>
          <p:cNvPr id="4" name="Полилиния 3"/>
          <p:cNvSpPr/>
          <p:nvPr/>
        </p:nvSpPr>
        <p:spPr bwMode="auto">
          <a:xfrm>
            <a:off x="1403648" y="2204864"/>
            <a:ext cx="6934200" cy="692150"/>
          </a:xfrm>
          <a:custGeom>
            <a:avLst/>
            <a:gdLst>
              <a:gd name="connsiteX0" fmla="*/ 0 w 4693920"/>
              <a:gd name="connsiteY0" fmla="*/ 73152 h 731520"/>
              <a:gd name="connsiteX1" fmla="*/ 73152 w 4693920"/>
              <a:gd name="connsiteY1" fmla="*/ 0 h 731520"/>
              <a:gd name="connsiteX2" fmla="*/ 4620768 w 4693920"/>
              <a:gd name="connsiteY2" fmla="*/ 0 h 731520"/>
              <a:gd name="connsiteX3" fmla="*/ 4693920 w 4693920"/>
              <a:gd name="connsiteY3" fmla="*/ 73152 h 731520"/>
              <a:gd name="connsiteX4" fmla="*/ 4693920 w 4693920"/>
              <a:gd name="connsiteY4" fmla="*/ 658368 h 731520"/>
              <a:gd name="connsiteX5" fmla="*/ 4620768 w 4693920"/>
              <a:gd name="connsiteY5" fmla="*/ 731520 h 731520"/>
              <a:gd name="connsiteX6" fmla="*/ 73152 w 4693920"/>
              <a:gd name="connsiteY6" fmla="*/ 731520 h 731520"/>
              <a:gd name="connsiteX7" fmla="*/ 0 w 4693920"/>
              <a:gd name="connsiteY7" fmla="*/ 658368 h 731520"/>
              <a:gd name="connsiteX8" fmla="*/ 0 w 4693920"/>
              <a:gd name="connsiteY8" fmla="*/ 73152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731520">
                <a:moveTo>
                  <a:pt x="0" y="73152"/>
                </a:moveTo>
                <a:cubicBezTo>
                  <a:pt x="0" y="32751"/>
                  <a:pt x="32751" y="0"/>
                  <a:pt x="73152" y="0"/>
                </a:cubicBezTo>
                <a:lnTo>
                  <a:pt x="4620768" y="0"/>
                </a:lnTo>
                <a:cubicBezTo>
                  <a:pt x="4661169" y="0"/>
                  <a:pt x="4693920" y="32751"/>
                  <a:pt x="4693920" y="73152"/>
                </a:cubicBezTo>
                <a:lnTo>
                  <a:pt x="4693920" y="658368"/>
                </a:lnTo>
                <a:cubicBezTo>
                  <a:pt x="4693920" y="698769"/>
                  <a:pt x="4661169" y="731520"/>
                  <a:pt x="4620768" y="731520"/>
                </a:cubicBezTo>
                <a:lnTo>
                  <a:pt x="73152" y="731520"/>
                </a:lnTo>
                <a:cubicBezTo>
                  <a:pt x="32751" y="731520"/>
                  <a:pt x="0" y="698769"/>
                  <a:pt x="0" y="658368"/>
                </a:cubicBezTo>
                <a:lnTo>
                  <a:pt x="0" y="7315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lIns="93815" tIns="93815" rIns="919823" bIns="93816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Основные этапы исполнения бюджета:</a:t>
            </a:r>
          </a:p>
        </p:txBody>
      </p:sp>
      <p:pic>
        <p:nvPicPr>
          <p:cNvPr id="5" name="Picture 15" descr="http://adm.ugorsk.ru/about/statistics/butget/folder6/11is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06896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http://adm.ugorsk.ru/about/statistics/butget/folder6/12is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4806115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лилиния 6"/>
          <p:cNvSpPr/>
          <p:nvPr/>
        </p:nvSpPr>
        <p:spPr bwMode="auto">
          <a:xfrm>
            <a:off x="2057400" y="3124200"/>
            <a:ext cx="6705600" cy="1554163"/>
          </a:xfrm>
          <a:custGeom>
            <a:avLst/>
            <a:gdLst>
              <a:gd name="connsiteX0" fmla="*/ 0 w 4693920"/>
              <a:gd name="connsiteY0" fmla="*/ 73152 h 731520"/>
              <a:gd name="connsiteX1" fmla="*/ 73152 w 4693920"/>
              <a:gd name="connsiteY1" fmla="*/ 0 h 731520"/>
              <a:gd name="connsiteX2" fmla="*/ 4620768 w 4693920"/>
              <a:gd name="connsiteY2" fmla="*/ 0 h 731520"/>
              <a:gd name="connsiteX3" fmla="*/ 4693920 w 4693920"/>
              <a:gd name="connsiteY3" fmla="*/ 73152 h 731520"/>
              <a:gd name="connsiteX4" fmla="*/ 4693920 w 4693920"/>
              <a:gd name="connsiteY4" fmla="*/ 658368 h 731520"/>
              <a:gd name="connsiteX5" fmla="*/ 4620768 w 4693920"/>
              <a:gd name="connsiteY5" fmla="*/ 731520 h 731520"/>
              <a:gd name="connsiteX6" fmla="*/ 73152 w 4693920"/>
              <a:gd name="connsiteY6" fmla="*/ 731520 h 731520"/>
              <a:gd name="connsiteX7" fmla="*/ 0 w 4693920"/>
              <a:gd name="connsiteY7" fmla="*/ 658368 h 731520"/>
              <a:gd name="connsiteX8" fmla="*/ 0 w 4693920"/>
              <a:gd name="connsiteY8" fmla="*/ 73152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731520">
                <a:moveTo>
                  <a:pt x="0" y="73152"/>
                </a:moveTo>
                <a:cubicBezTo>
                  <a:pt x="0" y="32751"/>
                  <a:pt x="32751" y="0"/>
                  <a:pt x="73152" y="0"/>
                </a:cubicBezTo>
                <a:lnTo>
                  <a:pt x="4620768" y="0"/>
                </a:lnTo>
                <a:cubicBezTo>
                  <a:pt x="4661169" y="0"/>
                  <a:pt x="4693920" y="32751"/>
                  <a:pt x="4693920" y="73152"/>
                </a:cubicBezTo>
                <a:lnTo>
                  <a:pt x="4693920" y="658368"/>
                </a:lnTo>
                <a:cubicBezTo>
                  <a:pt x="4693920" y="698769"/>
                  <a:pt x="4661169" y="731520"/>
                  <a:pt x="4620768" y="731520"/>
                </a:cubicBezTo>
                <a:lnTo>
                  <a:pt x="73152" y="731520"/>
                </a:lnTo>
                <a:cubicBezTo>
                  <a:pt x="32751" y="731520"/>
                  <a:pt x="0" y="698769"/>
                  <a:pt x="0" y="658368"/>
                </a:cubicBezTo>
                <a:lnTo>
                  <a:pt x="0" y="7315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lIns="93815" tIns="93815" rIns="919823" bIns="93816" spcCol="1270" anchor="ctr"/>
          <a:lstStyle/>
          <a:p>
            <a:pPr algn="just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исполнение бюджета по доходам (обеспечение полного и своевременного поступления в бюджет налогов, сборов, доходов от использования имущества и других обязательных платежей в соответствии с утвержденными бюджетными назначениями);</a:t>
            </a:r>
          </a:p>
        </p:txBody>
      </p:sp>
      <p:sp>
        <p:nvSpPr>
          <p:cNvPr id="8" name="Полилиния 7"/>
          <p:cNvSpPr/>
          <p:nvPr/>
        </p:nvSpPr>
        <p:spPr bwMode="auto">
          <a:xfrm>
            <a:off x="2133600" y="4876800"/>
            <a:ext cx="6629400" cy="1524000"/>
          </a:xfrm>
          <a:custGeom>
            <a:avLst/>
            <a:gdLst>
              <a:gd name="connsiteX0" fmla="*/ 0 w 4693920"/>
              <a:gd name="connsiteY0" fmla="*/ 73152 h 731520"/>
              <a:gd name="connsiteX1" fmla="*/ 73152 w 4693920"/>
              <a:gd name="connsiteY1" fmla="*/ 0 h 731520"/>
              <a:gd name="connsiteX2" fmla="*/ 4620768 w 4693920"/>
              <a:gd name="connsiteY2" fmla="*/ 0 h 731520"/>
              <a:gd name="connsiteX3" fmla="*/ 4693920 w 4693920"/>
              <a:gd name="connsiteY3" fmla="*/ 73152 h 731520"/>
              <a:gd name="connsiteX4" fmla="*/ 4693920 w 4693920"/>
              <a:gd name="connsiteY4" fmla="*/ 658368 h 731520"/>
              <a:gd name="connsiteX5" fmla="*/ 4620768 w 4693920"/>
              <a:gd name="connsiteY5" fmla="*/ 731520 h 731520"/>
              <a:gd name="connsiteX6" fmla="*/ 73152 w 4693920"/>
              <a:gd name="connsiteY6" fmla="*/ 731520 h 731520"/>
              <a:gd name="connsiteX7" fmla="*/ 0 w 4693920"/>
              <a:gd name="connsiteY7" fmla="*/ 658368 h 731520"/>
              <a:gd name="connsiteX8" fmla="*/ 0 w 4693920"/>
              <a:gd name="connsiteY8" fmla="*/ 73152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731520">
                <a:moveTo>
                  <a:pt x="0" y="73152"/>
                </a:moveTo>
                <a:cubicBezTo>
                  <a:pt x="0" y="32751"/>
                  <a:pt x="32751" y="0"/>
                  <a:pt x="73152" y="0"/>
                </a:cubicBezTo>
                <a:lnTo>
                  <a:pt x="4620768" y="0"/>
                </a:lnTo>
                <a:cubicBezTo>
                  <a:pt x="4661169" y="0"/>
                  <a:pt x="4693920" y="32751"/>
                  <a:pt x="4693920" y="73152"/>
                </a:cubicBezTo>
                <a:lnTo>
                  <a:pt x="4693920" y="658368"/>
                </a:lnTo>
                <a:cubicBezTo>
                  <a:pt x="4693920" y="698769"/>
                  <a:pt x="4661169" y="731520"/>
                  <a:pt x="4620768" y="731520"/>
                </a:cubicBezTo>
                <a:lnTo>
                  <a:pt x="73152" y="731520"/>
                </a:lnTo>
                <a:cubicBezTo>
                  <a:pt x="32751" y="731520"/>
                  <a:pt x="0" y="698769"/>
                  <a:pt x="0" y="658368"/>
                </a:cubicBezTo>
                <a:lnTo>
                  <a:pt x="0" y="7315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lIns="93815" tIns="93815" rIns="919823" bIns="93816" spcCol="1270" anchor="ctr"/>
          <a:lstStyle/>
          <a:p>
            <a:pPr algn="just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исполнение бюджета по расходам (обеспечение 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обязательств). </a:t>
            </a:r>
          </a:p>
        </p:txBody>
      </p:sp>
    </p:spTree>
    <p:extLst>
      <p:ext uri="{BB962C8B-B14F-4D97-AF65-F5344CB8AC3E}">
        <p14:creationId xmlns:p14="http://schemas.microsoft.com/office/powerpoint/2010/main" val="5254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4308</TotalTime>
  <Words>6138</Words>
  <Application>Microsoft Office PowerPoint</Application>
  <PresentationFormat>Экран (4:3)</PresentationFormat>
  <Paragraphs>1655</Paragraphs>
  <Slides>55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</dc:creator>
  <cp:lastModifiedBy>IRA</cp:lastModifiedBy>
  <cp:revision>238</cp:revision>
  <cp:lastPrinted>2025-04-29T05:46:12Z</cp:lastPrinted>
  <dcterms:created xsi:type="dcterms:W3CDTF">2024-04-03T10:39:20Z</dcterms:created>
  <dcterms:modified xsi:type="dcterms:W3CDTF">2026-03-25T11:20:21Z</dcterms:modified>
</cp:coreProperties>
</file>